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85" r:id="rId3"/>
    <p:sldId id="284" r:id="rId4"/>
    <p:sldId id="278" r:id="rId5"/>
    <p:sldId id="292" r:id="rId6"/>
    <p:sldId id="279" r:id="rId7"/>
    <p:sldId id="293" r:id="rId8"/>
    <p:sldId id="271" r:id="rId9"/>
    <p:sldId id="294" r:id="rId10"/>
    <p:sldId id="297" r:id="rId11"/>
    <p:sldId id="287" r:id="rId12"/>
    <p:sldId id="301" r:id="rId13"/>
    <p:sldId id="295" r:id="rId14"/>
    <p:sldId id="298" r:id="rId15"/>
    <p:sldId id="291" r:id="rId16"/>
    <p:sldId id="296" r:id="rId17"/>
    <p:sldId id="299" r:id="rId18"/>
    <p:sldId id="300" r:id="rId19"/>
    <p:sldId id="273" r:id="rId20"/>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3D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76"/>
    <p:restoredTop sz="96247" autoAdjust="0"/>
  </p:normalViewPr>
  <p:slideViewPr>
    <p:cSldViewPr snapToGrid="0" snapToObjects="1">
      <p:cViewPr>
        <p:scale>
          <a:sx n="50" d="100"/>
          <a:sy n="50" d="100"/>
        </p:scale>
        <p:origin x="1436"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8FBA3F-9E56-2847-BE80-8C34C7E5E3F3}" type="datetimeFigureOut">
              <a:rPr lang="en-NL" smtClean="0"/>
              <a:t>06/18/2023</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09A990-3D70-5A48-8185-CDE07FE5877E}" type="slidenum">
              <a:rPr lang="en-NL" smtClean="0"/>
              <a:t>‹#›</a:t>
            </a:fld>
            <a:endParaRPr lang="en-NL"/>
          </a:p>
        </p:txBody>
      </p:sp>
    </p:spTree>
    <p:extLst>
      <p:ext uri="{BB962C8B-B14F-4D97-AF65-F5344CB8AC3E}">
        <p14:creationId xmlns:p14="http://schemas.microsoft.com/office/powerpoint/2010/main" val="2427786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09A990-3D70-5A48-8185-CDE07FE5877E}" type="slidenum">
              <a:rPr lang="en-NL" smtClean="0"/>
              <a:t>1</a:t>
            </a:fld>
            <a:endParaRPr lang="en-NL"/>
          </a:p>
        </p:txBody>
      </p:sp>
    </p:spTree>
    <p:extLst>
      <p:ext uri="{BB962C8B-B14F-4D97-AF65-F5344CB8AC3E}">
        <p14:creationId xmlns:p14="http://schemas.microsoft.com/office/powerpoint/2010/main" val="30393927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53D3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CC52B-E6D2-5B40-AF46-39904F5A20CA}"/>
              </a:ext>
            </a:extLst>
          </p:cNvPr>
          <p:cNvSpPr>
            <a:spLocks noGrp="1"/>
          </p:cNvSpPr>
          <p:nvPr>
            <p:ph type="ctrTitle"/>
          </p:nvPr>
        </p:nvSpPr>
        <p:spPr>
          <a:xfrm>
            <a:off x="762000" y="1122363"/>
            <a:ext cx="9144000" cy="2387600"/>
          </a:xfrm>
        </p:spPr>
        <p:txBody>
          <a:bodyPr anchor="t">
            <a:normAutofit/>
          </a:bodyPr>
          <a:lstStyle>
            <a:lvl1pPr algn="l">
              <a:defRPr sz="7200">
                <a:latin typeface="+mj-lt"/>
              </a:defRPr>
            </a:lvl1pPr>
          </a:lstStyle>
          <a:p>
            <a:r>
              <a:rPr lang="en-GB" dirty="0"/>
              <a:t>Click to edit Master title style</a:t>
            </a:r>
            <a:endParaRPr lang="en-NL" dirty="0"/>
          </a:p>
        </p:txBody>
      </p:sp>
      <p:sp>
        <p:nvSpPr>
          <p:cNvPr id="3" name="Subtitle 2">
            <a:extLst>
              <a:ext uri="{FF2B5EF4-FFF2-40B4-BE49-F238E27FC236}">
                <a16:creationId xmlns:a16="http://schemas.microsoft.com/office/drawing/2014/main" id="{9657C7A7-30A1-B24C-A57A-BC77B9AE2580}"/>
              </a:ext>
            </a:extLst>
          </p:cNvPr>
          <p:cNvSpPr>
            <a:spLocks noGrp="1"/>
          </p:cNvSpPr>
          <p:nvPr>
            <p:ph type="subTitle" idx="1"/>
          </p:nvPr>
        </p:nvSpPr>
        <p:spPr>
          <a:xfrm>
            <a:off x="762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NL" dirty="0"/>
          </a:p>
        </p:txBody>
      </p:sp>
      <p:sp>
        <p:nvSpPr>
          <p:cNvPr id="4" name="Date Placeholder 3">
            <a:extLst>
              <a:ext uri="{FF2B5EF4-FFF2-40B4-BE49-F238E27FC236}">
                <a16:creationId xmlns:a16="http://schemas.microsoft.com/office/drawing/2014/main" id="{560E7EFA-D5B3-A24A-82B8-209CC3AB83E8}"/>
              </a:ext>
            </a:extLst>
          </p:cNvPr>
          <p:cNvSpPr>
            <a:spLocks noGrp="1"/>
          </p:cNvSpPr>
          <p:nvPr>
            <p:ph type="dt" sz="half" idx="10"/>
          </p:nvPr>
        </p:nvSpPr>
        <p:spPr>
          <a:xfrm>
            <a:off x="752472" y="6356350"/>
            <a:ext cx="2743200" cy="365125"/>
          </a:xfrm>
        </p:spPr>
        <p:txBody>
          <a:bodyPr/>
          <a:lstStyle>
            <a:lvl1pPr>
              <a:defRPr>
                <a:solidFill>
                  <a:schemeClr val="tx1"/>
                </a:solidFill>
                <a:latin typeface="+mn-lt"/>
              </a:defRPr>
            </a:lvl1pPr>
          </a:lstStyle>
          <a:p>
            <a:fld id="{F0666ABC-D38D-5247-B3D5-496CB56F5CEA}" type="datetimeFigureOut">
              <a:rPr lang="en-NL" smtClean="0"/>
              <a:pPr/>
              <a:t>06/18/2023</a:t>
            </a:fld>
            <a:endParaRPr lang="en-NL" dirty="0"/>
          </a:p>
        </p:txBody>
      </p:sp>
      <p:sp>
        <p:nvSpPr>
          <p:cNvPr id="7" name="Rectangle 6">
            <a:extLst>
              <a:ext uri="{FF2B5EF4-FFF2-40B4-BE49-F238E27FC236}">
                <a16:creationId xmlns:a16="http://schemas.microsoft.com/office/drawing/2014/main" id="{7E77A96F-2C7E-CB42-9F3C-90FD6E023BC7}"/>
              </a:ext>
            </a:extLst>
          </p:cNvPr>
          <p:cNvSpPr/>
          <p:nvPr userDrawn="1"/>
        </p:nvSpPr>
        <p:spPr>
          <a:xfrm>
            <a:off x="819152" y="936621"/>
            <a:ext cx="3600000" cy="120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4">
            <a:extLst>
              <a:ext uri="{FF2B5EF4-FFF2-40B4-BE49-F238E27FC236}">
                <a16:creationId xmlns:a16="http://schemas.microsoft.com/office/drawing/2014/main" id="{B92A88B8-7D66-E84E-A955-C690DB235A72}"/>
              </a:ext>
            </a:extLst>
          </p:cNvPr>
          <p:cNvPicPr>
            <a:picLocks noChangeAspect="1"/>
          </p:cNvPicPr>
          <p:nvPr userDrawn="1"/>
        </p:nvPicPr>
        <p:blipFill>
          <a:blip r:embed="rId2"/>
          <a:stretch>
            <a:fillRect/>
          </a:stretch>
        </p:blipFill>
        <p:spPr>
          <a:xfrm>
            <a:off x="10334805" y="1057271"/>
            <a:ext cx="1038043" cy="1112188"/>
          </a:xfrm>
          <a:prstGeom prst="rect">
            <a:avLst/>
          </a:prstGeom>
        </p:spPr>
      </p:pic>
    </p:spTree>
    <p:extLst>
      <p:ext uri="{BB962C8B-B14F-4D97-AF65-F5344CB8AC3E}">
        <p14:creationId xmlns:p14="http://schemas.microsoft.com/office/powerpoint/2010/main" val="79089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BF6DF-2E7E-C54D-926B-B5BCB08D9F1A}"/>
              </a:ext>
            </a:extLst>
          </p:cNvPr>
          <p:cNvSpPr>
            <a:spLocks noGrp="1"/>
          </p:cNvSpPr>
          <p:nvPr>
            <p:ph type="title"/>
          </p:nvPr>
        </p:nvSpPr>
        <p:spPr/>
        <p:txBody>
          <a:bodyPr/>
          <a:lstStyle/>
          <a:p>
            <a:r>
              <a:rPr lang="en-GB" dirty="0"/>
              <a:t>Click to edit Master title style</a:t>
            </a:r>
            <a:endParaRPr lang="en-NL" dirty="0"/>
          </a:p>
        </p:txBody>
      </p:sp>
      <p:sp>
        <p:nvSpPr>
          <p:cNvPr id="3" name="Vertical Text Placeholder 2">
            <a:extLst>
              <a:ext uri="{FF2B5EF4-FFF2-40B4-BE49-F238E27FC236}">
                <a16:creationId xmlns:a16="http://schemas.microsoft.com/office/drawing/2014/main" id="{F8FE5F0D-927E-0A48-AFEA-B8BC7124CA47}"/>
              </a:ext>
            </a:extLst>
          </p:cNvPr>
          <p:cNvSpPr>
            <a:spLocks noGrp="1"/>
          </p:cNvSpPr>
          <p:nvPr>
            <p:ph type="body" orient="vert" idx="1"/>
          </p:nvPr>
        </p:nvSpPr>
        <p:spPr/>
        <p:txBody>
          <a:bodyPr vert="eaVe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4" name="Date Placeholder 3">
            <a:extLst>
              <a:ext uri="{FF2B5EF4-FFF2-40B4-BE49-F238E27FC236}">
                <a16:creationId xmlns:a16="http://schemas.microsoft.com/office/drawing/2014/main" id="{44F3B87A-974F-C244-8280-3C7ED72EE764}"/>
              </a:ext>
            </a:extLst>
          </p:cNvPr>
          <p:cNvSpPr>
            <a:spLocks noGrp="1"/>
          </p:cNvSpPr>
          <p:nvPr>
            <p:ph type="dt" sz="half" idx="10"/>
          </p:nvPr>
        </p:nvSpPr>
        <p:spPr/>
        <p:txBody>
          <a:bodyPr/>
          <a:lstStyle>
            <a:lvl1pPr>
              <a:defRPr>
                <a:latin typeface="+mn-lt"/>
              </a:defRPr>
            </a:lvl1pPr>
          </a:lstStyle>
          <a:p>
            <a:fld id="{F0666ABC-D38D-5247-B3D5-496CB56F5CEA}" type="datetimeFigureOut">
              <a:rPr lang="en-NL" smtClean="0"/>
              <a:pPr/>
              <a:t>06/18/2023</a:t>
            </a:fld>
            <a:endParaRPr lang="en-NL"/>
          </a:p>
        </p:txBody>
      </p:sp>
      <p:sp>
        <p:nvSpPr>
          <p:cNvPr id="5" name="Footer Placeholder 4">
            <a:extLst>
              <a:ext uri="{FF2B5EF4-FFF2-40B4-BE49-F238E27FC236}">
                <a16:creationId xmlns:a16="http://schemas.microsoft.com/office/drawing/2014/main" id="{D10F183E-EC63-3F4F-A480-E856516F0AE3}"/>
              </a:ext>
            </a:extLst>
          </p:cNvPr>
          <p:cNvSpPr>
            <a:spLocks noGrp="1"/>
          </p:cNvSpPr>
          <p:nvPr>
            <p:ph type="ftr" sz="quarter" idx="11"/>
          </p:nvPr>
        </p:nvSpPr>
        <p:spPr/>
        <p:txBody>
          <a:bodyPr/>
          <a:lstStyle>
            <a:lvl1pPr>
              <a:defRPr>
                <a:latin typeface="+mn-lt"/>
              </a:defRPr>
            </a:lvl1pPr>
          </a:lstStyle>
          <a:p>
            <a:endParaRPr lang="en-NL"/>
          </a:p>
        </p:txBody>
      </p:sp>
      <p:sp>
        <p:nvSpPr>
          <p:cNvPr id="7" name="Slide Number Placeholder 5">
            <a:extLst>
              <a:ext uri="{FF2B5EF4-FFF2-40B4-BE49-F238E27FC236}">
                <a16:creationId xmlns:a16="http://schemas.microsoft.com/office/drawing/2014/main" id="{B9110A86-DC34-C04C-B997-9897BF25A349}"/>
              </a:ext>
            </a:extLst>
          </p:cNvPr>
          <p:cNvSpPr>
            <a:spLocks noGrp="1"/>
          </p:cNvSpPr>
          <p:nvPr>
            <p:ph type="sldNum" sz="quarter" idx="12"/>
          </p:nvPr>
        </p:nvSpPr>
        <p:spPr>
          <a:xfrm>
            <a:off x="8610600" y="6356350"/>
            <a:ext cx="2093259" cy="365125"/>
          </a:xfrm>
          <a:prstGeom prst="rect">
            <a:avLst/>
          </a:prstGeom>
        </p:spPr>
        <p:txBody>
          <a:bodyPr/>
          <a:lstStyle>
            <a:lvl1pPr>
              <a:defRPr>
                <a:latin typeface="+mn-lt"/>
              </a:defRPr>
            </a:lvl1pPr>
          </a:lstStyle>
          <a:p>
            <a:fld id="{3A2E5287-69E2-1347-A42A-498FD30D5A38}" type="slidenum">
              <a:rPr lang="en-NL" smtClean="0"/>
              <a:pPr/>
              <a:t>‹#›</a:t>
            </a:fld>
            <a:endParaRPr lang="en-NL" dirty="0"/>
          </a:p>
        </p:txBody>
      </p:sp>
      <p:pic>
        <p:nvPicPr>
          <p:cNvPr id="8" name="Picture 7">
            <a:extLst>
              <a:ext uri="{FF2B5EF4-FFF2-40B4-BE49-F238E27FC236}">
                <a16:creationId xmlns:a16="http://schemas.microsoft.com/office/drawing/2014/main" id="{094BF8E4-9949-554C-A3BA-E47F143E3B36}"/>
              </a:ext>
            </a:extLst>
          </p:cNvPr>
          <p:cNvPicPr>
            <a:picLocks noChangeAspect="1"/>
          </p:cNvPicPr>
          <p:nvPr userDrawn="1"/>
        </p:nvPicPr>
        <p:blipFill>
          <a:blip r:embed="rId2"/>
          <a:stretch>
            <a:fillRect/>
          </a:stretch>
        </p:blipFill>
        <p:spPr>
          <a:xfrm>
            <a:off x="10969762" y="6311900"/>
            <a:ext cx="384038" cy="411469"/>
          </a:xfrm>
          <a:prstGeom prst="rect">
            <a:avLst/>
          </a:prstGeom>
        </p:spPr>
      </p:pic>
    </p:spTree>
    <p:extLst>
      <p:ext uri="{BB962C8B-B14F-4D97-AF65-F5344CB8AC3E}">
        <p14:creationId xmlns:p14="http://schemas.microsoft.com/office/powerpoint/2010/main" val="618453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0F392F-B389-964C-B623-7B006F0EDCC4}"/>
              </a:ext>
            </a:extLst>
          </p:cNvPr>
          <p:cNvSpPr>
            <a:spLocks noGrp="1"/>
          </p:cNvSpPr>
          <p:nvPr>
            <p:ph type="title" orient="vert"/>
          </p:nvPr>
        </p:nvSpPr>
        <p:spPr>
          <a:xfrm>
            <a:off x="8724900" y="365125"/>
            <a:ext cx="2628900" cy="5811838"/>
          </a:xfrm>
        </p:spPr>
        <p:txBody>
          <a:bodyPr vert="eaVert"/>
          <a:lstStyle>
            <a:lvl1pPr>
              <a:defRPr>
                <a:latin typeface="+mj-lt"/>
              </a:defRPr>
            </a:lvl1pPr>
          </a:lstStyle>
          <a:p>
            <a:r>
              <a:rPr lang="en-GB" dirty="0"/>
              <a:t>Click to edit Master title style</a:t>
            </a:r>
            <a:endParaRPr lang="en-NL" dirty="0"/>
          </a:p>
        </p:txBody>
      </p:sp>
      <p:sp>
        <p:nvSpPr>
          <p:cNvPr id="3" name="Vertical Text Placeholder 2">
            <a:extLst>
              <a:ext uri="{FF2B5EF4-FFF2-40B4-BE49-F238E27FC236}">
                <a16:creationId xmlns:a16="http://schemas.microsoft.com/office/drawing/2014/main" id="{CE6C0B33-D0BA-E44F-8FEA-752BFB95783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F64B51D9-A168-DB46-8113-52D8C7E8DAD5}"/>
              </a:ext>
            </a:extLst>
          </p:cNvPr>
          <p:cNvSpPr>
            <a:spLocks noGrp="1"/>
          </p:cNvSpPr>
          <p:nvPr>
            <p:ph type="dt" sz="half" idx="10"/>
          </p:nvPr>
        </p:nvSpPr>
        <p:spPr/>
        <p:txBody>
          <a:bodyPr/>
          <a:lstStyle>
            <a:lvl1pPr>
              <a:defRPr>
                <a:latin typeface="+mn-lt"/>
              </a:defRPr>
            </a:lvl1pPr>
          </a:lstStyle>
          <a:p>
            <a:fld id="{F0666ABC-D38D-5247-B3D5-496CB56F5CEA}" type="datetimeFigureOut">
              <a:rPr lang="en-NL" smtClean="0"/>
              <a:pPr/>
              <a:t>06/18/2023</a:t>
            </a:fld>
            <a:endParaRPr lang="en-NL" dirty="0"/>
          </a:p>
        </p:txBody>
      </p:sp>
      <p:sp>
        <p:nvSpPr>
          <p:cNvPr id="5" name="Footer Placeholder 4">
            <a:extLst>
              <a:ext uri="{FF2B5EF4-FFF2-40B4-BE49-F238E27FC236}">
                <a16:creationId xmlns:a16="http://schemas.microsoft.com/office/drawing/2014/main" id="{73AB73F3-6757-F94A-AF5A-F6B627D71AE6}"/>
              </a:ext>
            </a:extLst>
          </p:cNvPr>
          <p:cNvSpPr>
            <a:spLocks noGrp="1"/>
          </p:cNvSpPr>
          <p:nvPr>
            <p:ph type="ftr" sz="quarter" idx="11"/>
          </p:nvPr>
        </p:nvSpPr>
        <p:spPr/>
        <p:txBody>
          <a:bodyPr/>
          <a:lstStyle>
            <a:lvl1pPr>
              <a:defRPr>
                <a:latin typeface="+mn-lt"/>
              </a:defRPr>
            </a:lvl1pPr>
          </a:lstStyle>
          <a:p>
            <a:endParaRPr lang="en-NL"/>
          </a:p>
        </p:txBody>
      </p:sp>
      <p:sp>
        <p:nvSpPr>
          <p:cNvPr id="6" name="Slide Number Placeholder 5">
            <a:extLst>
              <a:ext uri="{FF2B5EF4-FFF2-40B4-BE49-F238E27FC236}">
                <a16:creationId xmlns:a16="http://schemas.microsoft.com/office/drawing/2014/main" id="{2A4D9422-4085-E549-A733-7820A73140E1}"/>
              </a:ext>
            </a:extLst>
          </p:cNvPr>
          <p:cNvSpPr>
            <a:spLocks noGrp="1"/>
          </p:cNvSpPr>
          <p:nvPr>
            <p:ph type="sldNum" sz="quarter" idx="12"/>
          </p:nvPr>
        </p:nvSpPr>
        <p:spPr>
          <a:xfrm>
            <a:off x="8610600" y="6356350"/>
            <a:ext cx="2743200" cy="365125"/>
          </a:xfrm>
          <a:prstGeom prst="rect">
            <a:avLst/>
          </a:prstGeom>
        </p:spPr>
        <p:txBody>
          <a:bodyPr/>
          <a:lstStyle>
            <a:lvl1pPr>
              <a:defRPr>
                <a:latin typeface="+mn-lt"/>
              </a:defRPr>
            </a:lvl1pPr>
          </a:lstStyle>
          <a:p>
            <a:fld id="{3A2E5287-69E2-1347-A42A-498FD30D5A38}" type="slidenum">
              <a:rPr lang="en-NL" smtClean="0"/>
              <a:pPr/>
              <a:t>‹#›</a:t>
            </a:fld>
            <a:endParaRPr lang="en-NL"/>
          </a:p>
        </p:txBody>
      </p:sp>
    </p:spTree>
    <p:extLst>
      <p:ext uri="{BB962C8B-B14F-4D97-AF65-F5344CB8AC3E}">
        <p14:creationId xmlns:p14="http://schemas.microsoft.com/office/powerpoint/2010/main" val="3037607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979DA-D86A-3848-AEDA-A25B99FBEE46}"/>
              </a:ext>
            </a:extLst>
          </p:cNvPr>
          <p:cNvSpPr>
            <a:spLocks noGrp="1"/>
          </p:cNvSpPr>
          <p:nvPr>
            <p:ph type="title"/>
          </p:nvPr>
        </p:nvSpPr>
        <p:spPr>
          <a:xfrm>
            <a:off x="737721" y="1091176"/>
            <a:ext cx="7128808" cy="2852737"/>
          </a:xfrm>
        </p:spPr>
        <p:txBody>
          <a:bodyPr anchor="t">
            <a:normAutofit/>
          </a:bodyPr>
          <a:lstStyle>
            <a:lvl1pPr>
              <a:defRPr sz="7200">
                <a:solidFill>
                  <a:schemeClr val="bg1"/>
                </a:solidFill>
                <a:latin typeface="+mj-lt"/>
              </a:defRPr>
            </a:lvl1pPr>
          </a:lstStyle>
          <a:p>
            <a:r>
              <a:rPr lang="en-GB" dirty="0"/>
              <a:t>Click to edit Master title style</a:t>
            </a:r>
            <a:endParaRPr lang="en-NL" dirty="0"/>
          </a:p>
        </p:txBody>
      </p:sp>
      <p:sp>
        <p:nvSpPr>
          <p:cNvPr id="3" name="Text Placeholder 2">
            <a:extLst>
              <a:ext uri="{FF2B5EF4-FFF2-40B4-BE49-F238E27FC236}">
                <a16:creationId xmlns:a16="http://schemas.microsoft.com/office/drawing/2014/main" id="{DE527D78-4F52-354A-AFE9-81A722E4B35D}"/>
              </a:ext>
            </a:extLst>
          </p:cNvPr>
          <p:cNvSpPr>
            <a:spLocks noGrp="1"/>
          </p:cNvSpPr>
          <p:nvPr>
            <p:ph type="body" idx="1"/>
          </p:nvPr>
        </p:nvSpPr>
        <p:spPr>
          <a:xfrm>
            <a:off x="737721" y="3970901"/>
            <a:ext cx="7128808"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C6D31C28-7836-B14E-8FE0-87E9D1F092BC}"/>
              </a:ext>
            </a:extLst>
          </p:cNvPr>
          <p:cNvSpPr>
            <a:spLocks noGrp="1"/>
          </p:cNvSpPr>
          <p:nvPr>
            <p:ph type="dt" sz="half" idx="10"/>
          </p:nvPr>
        </p:nvSpPr>
        <p:spPr>
          <a:xfrm>
            <a:off x="744071" y="6356350"/>
            <a:ext cx="2743200" cy="365125"/>
          </a:xfrm>
        </p:spPr>
        <p:txBody>
          <a:bodyPr/>
          <a:lstStyle>
            <a:lvl1pPr>
              <a:defRPr>
                <a:solidFill>
                  <a:schemeClr val="bg1"/>
                </a:solidFill>
                <a:latin typeface="+mn-lt"/>
              </a:defRPr>
            </a:lvl1pPr>
          </a:lstStyle>
          <a:p>
            <a:fld id="{F0666ABC-D38D-5247-B3D5-496CB56F5CEA}" type="datetimeFigureOut">
              <a:rPr lang="en-NL" smtClean="0"/>
              <a:pPr/>
              <a:t>06/18/2023</a:t>
            </a:fld>
            <a:endParaRPr lang="en-NL" dirty="0"/>
          </a:p>
        </p:txBody>
      </p:sp>
      <p:sp>
        <p:nvSpPr>
          <p:cNvPr id="5" name="Footer Placeholder 4">
            <a:extLst>
              <a:ext uri="{FF2B5EF4-FFF2-40B4-BE49-F238E27FC236}">
                <a16:creationId xmlns:a16="http://schemas.microsoft.com/office/drawing/2014/main" id="{1A0570EB-42C9-9948-9E41-394D9D93C5AD}"/>
              </a:ext>
            </a:extLst>
          </p:cNvPr>
          <p:cNvSpPr>
            <a:spLocks noGrp="1"/>
          </p:cNvSpPr>
          <p:nvPr>
            <p:ph type="ftr" sz="quarter" idx="11"/>
          </p:nvPr>
        </p:nvSpPr>
        <p:spPr>
          <a:xfrm>
            <a:off x="3944471" y="6356350"/>
            <a:ext cx="4114800" cy="365125"/>
          </a:xfrm>
        </p:spPr>
        <p:txBody>
          <a:bodyPr/>
          <a:lstStyle>
            <a:lvl1pPr>
              <a:defRPr>
                <a:solidFill>
                  <a:schemeClr val="bg1"/>
                </a:solidFill>
                <a:latin typeface="+mn-lt"/>
              </a:defRPr>
            </a:lvl1pPr>
          </a:lstStyle>
          <a:p>
            <a:endParaRPr lang="en-NL" dirty="0"/>
          </a:p>
        </p:txBody>
      </p:sp>
      <p:sp>
        <p:nvSpPr>
          <p:cNvPr id="6" name="Slide Number Placeholder 5">
            <a:extLst>
              <a:ext uri="{FF2B5EF4-FFF2-40B4-BE49-F238E27FC236}">
                <a16:creationId xmlns:a16="http://schemas.microsoft.com/office/drawing/2014/main" id="{2ED15683-2687-8F4F-9306-DCE2120F7E64}"/>
              </a:ext>
            </a:extLst>
          </p:cNvPr>
          <p:cNvSpPr>
            <a:spLocks noGrp="1"/>
          </p:cNvSpPr>
          <p:nvPr>
            <p:ph type="sldNum" sz="quarter" idx="12"/>
          </p:nvPr>
        </p:nvSpPr>
        <p:spPr>
          <a:xfrm>
            <a:off x="8516471" y="6356350"/>
            <a:ext cx="2743200" cy="365125"/>
          </a:xfrm>
          <a:prstGeom prst="rect">
            <a:avLst/>
          </a:prstGeom>
        </p:spPr>
        <p:txBody>
          <a:bodyPr/>
          <a:lstStyle>
            <a:lvl1pPr>
              <a:defRPr>
                <a:solidFill>
                  <a:schemeClr val="bg1"/>
                </a:solidFill>
                <a:latin typeface="+mn-lt"/>
              </a:defRPr>
            </a:lvl1pPr>
          </a:lstStyle>
          <a:p>
            <a:fld id="{3A2E5287-69E2-1347-A42A-498FD30D5A38}" type="slidenum">
              <a:rPr lang="en-NL" smtClean="0"/>
              <a:pPr/>
              <a:t>‹#›</a:t>
            </a:fld>
            <a:endParaRPr lang="en-NL" dirty="0"/>
          </a:p>
        </p:txBody>
      </p:sp>
      <p:sp>
        <p:nvSpPr>
          <p:cNvPr id="7" name="Rectangle 6">
            <a:extLst>
              <a:ext uri="{FF2B5EF4-FFF2-40B4-BE49-F238E27FC236}">
                <a16:creationId xmlns:a16="http://schemas.microsoft.com/office/drawing/2014/main" id="{E3C03B93-7EE7-9546-A2E5-1534A8F78BDE}"/>
              </a:ext>
            </a:extLst>
          </p:cNvPr>
          <p:cNvSpPr/>
          <p:nvPr userDrawn="1"/>
        </p:nvSpPr>
        <p:spPr>
          <a:xfrm>
            <a:off x="819152" y="936621"/>
            <a:ext cx="3600000" cy="120650"/>
          </a:xfrm>
          <a:prstGeom prst="rect">
            <a:avLst/>
          </a:prstGeom>
          <a:solidFill>
            <a:srgbClr val="F53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8" name="Picture 7">
            <a:extLst>
              <a:ext uri="{FF2B5EF4-FFF2-40B4-BE49-F238E27FC236}">
                <a16:creationId xmlns:a16="http://schemas.microsoft.com/office/drawing/2014/main" id="{12F08394-0DAA-5842-BBEC-679C3BD073A0}"/>
              </a:ext>
            </a:extLst>
          </p:cNvPr>
          <p:cNvPicPr>
            <a:picLocks noChangeAspect="1"/>
          </p:cNvPicPr>
          <p:nvPr userDrawn="1"/>
        </p:nvPicPr>
        <p:blipFill>
          <a:blip r:embed="rId2"/>
          <a:stretch>
            <a:fillRect/>
          </a:stretch>
        </p:blipFill>
        <p:spPr>
          <a:xfrm>
            <a:off x="10334804" y="1066538"/>
            <a:ext cx="1038043" cy="1102921"/>
          </a:xfrm>
          <a:prstGeom prst="rect">
            <a:avLst/>
          </a:prstGeom>
        </p:spPr>
      </p:pic>
    </p:spTree>
    <p:extLst>
      <p:ext uri="{BB962C8B-B14F-4D97-AF65-F5344CB8AC3E}">
        <p14:creationId xmlns:p14="http://schemas.microsoft.com/office/powerpoint/2010/main" val="1787145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F83D-67C4-154A-8344-3CC13395135D}"/>
              </a:ext>
            </a:extLst>
          </p:cNvPr>
          <p:cNvSpPr>
            <a:spLocks noGrp="1"/>
          </p:cNvSpPr>
          <p:nvPr>
            <p:ph type="title"/>
          </p:nvPr>
        </p:nvSpPr>
        <p:spPr/>
        <p:txBody>
          <a:bodyPr/>
          <a:lstStyle>
            <a:lvl1pPr>
              <a:defRPr>
                <a:latin typeface="+mj-lt"/>
              </a:defRPr>
            </a:lvl1pPr>
          </a:lstStyle>
          <a:p>
            <a:r>
              <a:rPr lang="en-GB" dirty="0"/>
              <a:t>Click to edit Master title style</a:t>
            </a:r>
            <a:endParaRPr lang="en-NL" dirty="0"/>
          </a:p>
        </p:txBody>
      </p:sp>
      <p:sp>
        <p:nvSpPr>
          <p:cNvPr id="3" name="Content Placeholder 2">
            <a:extLst>
              <a:ext uri="{FF2B5EF4-FFF2-40B4-BE49-F238E27FC236}">
                <a16:creationId xmlns:a16="http://schemas.microsoft.com/office/drawing/2014/main" id="{90CDC57B-62D2-EE47-932C-F3F922CC727B}"/>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4" name="Date Placeholder 3">
            <a:extLst>
              <a:ext uri="{FF2B5EF4-FFF2-40B4-BE49-F238E27FC236}">
                <a16:creationId xmlns:a16="http://schemas.microsoft.com/office/drawing/2014/main" id="{419E0947-72EA-DC46-8EB5-33B1C2DEC74B}"/>
              </a:ext>
            </a:extLst>
          </p:cNvPr>
          <p:cNvSpPr>
            <a:spLocks noGrp="1"/>
          </p:cNvSpPr>
          <p:nvPr>
            <p:ph type="dt" sz="half" idx="10"/>
          </p:nvPr>
        </p:nvSpPr>
        <p:spPr/>
        <p:txBody>
          <a:bodyPr/>
          <a:lstStyle>
            <a:lvl1pPr>
              <a:defRPr>
                <a:latin typeface="+mn-lt"/>
              </a:defRPr>
            </a:lvl1pPr>
          </a:lstStyle>
          <a:p>
            <a:fld id="{F0666ABC-D38D-5247-B3D5-496CB56F5CEA}" type="datetimeFigureOut">
              <a:rPr lang="en-NL" smtClean="0"/>
              <a:pPr/>
              <a:t>06/18/2023</a:t>
            </a:fld>
            <a:endParaRPr lang="en-NL" dirty="0"/>
          </a:p>
        </p:txBody>
      </p:sp>
      <p:sp>
        <p:nvSpPr>
          <p:cNvPr id="5" name="Footer Placeholder 4">
            <a:extLst>
              <a:ext uri="{FF2B5EF4-FFF2-40B4-BE49-F238E27FC236}">
                <a16:creationId xmlns:a16="http://schemas.microsoft.com/office/drawing/2014/main" id="{3070B306-003A-BF41-932A-BE8F29CE6D45}"/>
              </a:ext>
            </a:extLst>
          </p:cNvPr>
          <p:cNvSpPr>
            <a:spLocks noGrp="1"/>
          </p:cNvSpPr>
          <p:nvPr>
            <p:ph type="ftr" sz="quarter" idx="11"/>
          </p:nvPr>
        </p:nvSpPr>
        <p:spPr/>
        <p:txBody>
          <a:bodyPr/>
          <a:lstStyle>
            <a:lvl1pPr>
              <a:defRPr>
                <a:latin typeface="+mn-lt"/>
              </a:defRPr>
            </a:lvl1pPr>
          </a:lstStyle>
          <a:p>
            <a:endParaRPr lang="en-NL" dirty="0"/>
          </a:p>
        </p:txBody>
      </p:sp>
      <p:sp>
        <p:nvSpPr>
          <p:cNvPr id="6" name="Slide Number Placeholder 5">
            <a:extLst>
              <a:ext uri="{FF2B5EF4-FFF2-40B4-BE49-F238E27FC236}">
                <a16:creationId xmlns:a16="http://schemas.microsoft.com/office/drawing/2014/main" id="{903DAB95-6228-1543-9AF3-7790A1D6940C}"/>
              </a:ext>
            </a:extLst>
          </p:cNvPr>
          <p:cNvSpPr>
            <a:spLocks noGrp="1"/>
          </p:cNvSpPr>
          <p:nvPr>
            <p:ph type="sldNum" sz="quarter" idx="12"/>
          </p:nvPr>
        </p:nvSpPr>
        <p:spPr>
          <a:xfrm>
            <a:off x="8610600" y="6356350"/>
            <a:ext cx="2093259" cy="365125"/>
          </a:xfrm>
          <a:prstGeom prst="rect">
            <a:avLst/>
          </a:prstGeom>
        </p:spPr>
        <p:txBody>
          <a:bodyPr/>
          <a:lstStyle>
            <a:lvl1pPr>
              <a:defRPr>
                <a:latin typeface="+mn-lt"/>
              </a:defRPr>
            </a:lvl1pPr>
          </a:lstStyle>
          <a:p>
            <a:fld id="{3A2E5287-69E2-1347-A42A-498FD30D5A38}" type="slidenum">
              <a:rPr lang="en-NL" smtClean="0"/>
              <a:pPr/>
              <a:t>‹#›</a:t>
            </a:fld>
            <a:endParaRPr lang="en-NL" dirty="0"/>
          </a:p>
        </p:txBody>
      </p:sp>
      <p:pic>
        <p:nvPicPr>
          <p:cNvPr id="7" name="Picture 6">
            <a:extLst>
              <a:ext uri="{FF2B5EF4-FFF2-40B4-BE49-F238E27FC236}">
                <a16:creationId xmlns:a16="http://schemas.microsoft.com/office/drawing/2014/main" id="{61594530-4830-D945-BA31-AA77B1C6C8C7}"/>
              </a:ext>
            </a:extLst>
          </p:cNvPr>
          <p:cNvPicPr>
            <a:picLocks noChangeAspect="1"/>
          </p:cNvPicPr>
          <p:nvPr userDrawn="1"/>
        </p:nvPicPr>
        <p:blipFill>
          <a:blip r:embed="rId2"/>
          <a:stretch>
            <a:fillRect/>
          </a:stretch>
        </p:blipFill>
        <p:spPr>
          <a:xfrm>
            <a:off x="10969762" y="6311900"/>
            <a:ext cx="384038" cy="411469"/>
          </a:xfrm>
          <a:prstGeom prst="rect">
            <a:avLst/>
          </a:prstGeom>
        </p:spPr>
      </p:pic>
    </p:spTree>
    <p:extLst>
      <p:ext uri="{BB962C8B-B14F-4D97-AF65-F5344CB8AC3E}">
        <p14:creationId xmlns:p14="http://schemas.microsoft.com/office/powerpoint/2010/main" val="2531403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E530B-D062-954D-B6CA-D8BF5D5CFFFD}"/>
              </a:ext>
            </a:extLst>
          </p:cNvPr>
          <p:cNvSpPr>
            <a:spLocks noGrp="1"/>
          </p:cNvSpPr>
          <p:nvPr>
            <p:ph type="title"/>
          </p:nvPr>
        </p:nvSpPr>
        <p:spPr/>
        <p:txBody>
          <a:bodyPr/>
          <a:lstStyle>
            <a:lvl1pPr>
              <a:defRPr>
                <a:latin typeface="+mj-lt"/>
              </a:defRPr>
            </a:lvl1pPr>
          </a:lstStyle>
          <a:p>
            <a:r>
              <a:rPr lang="en-GB" dirty="0"/>
              <a:t>Click to edit Master title style</a:t>
            </a:r>
            <a:endParaRPr lang="en-NL" dirty="0"/>
          </a:p>
        </p:txBody>
      </p:sp>
      <p:sp>
        <p:nvSpPr>
          <p:cNvPr id="3" name="Content Placeholder 2">
            <a:extLst>
              <a:ext uri="{FF2B5EF4-FFF2-40B4-BE49-F238E27FC236}">
                <a16:creationId xmlns:a16="http://schemas.microsoft.com/office/drawing/2014/main" id="{43BC6C0F-0353-5E48-BE92-36F987D2BB0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0B7838C9-064E-ED42-9558-F7B294FF1CB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6BE30219-DAA1-7549-8972-B96984A34F8D}"/>
              </a:ext>
            </a:extLst>
          </p:cNvPr>
          <p:cNvSpPr>
            <a:spLocks noGrp="1"/>
          </p:cNvSpPr>
          <p:nvPr>
            <p:ph type="dt" sz="half" idx="10"/>
          </p:nvPr>
        </p:nvSpPr>
        <p:spPr/>
        <p:txBody>
          <a:bodyPr/>
          <a:lstStyle>
            <a:lvl1pPr>
              <a:defRPr>
                <a:latin typeface="+mn-lt"/>
              </a:defRPr>
            </a:lvl1pPr>
          </a:lstStyle>
          <a:p>
            <a:fld id="{F0666ABC-D38D-5247-B3D5-496CB56F5CEA}" type="datetimeFigureOut">
              <a:rPr lang="en-NL" smtClean="0"/>
              <a:pPr/>
              <a:t>06/18/2023</a:t>
            </a:fld>
            <a:endParaRPr lang="en-NL" dirty="0"/>
          </a:p>
        </p:txBody>
      </p:sp>
      <p:sp>
        <p:nvSpPr>
          <p:cNvPr id="6" name="Footer Placeholder 5">
            <a:extLst>
              <a:ext uri="{FF2B5EF4-FFF2-40B4-BE49-F238E27FC236}">
                <a16:creationId xmlns:a16="http://schemas.microsoft.com/office/drawing/2014/main" id="{B1C8BACD-924E-DB43-8DF6-2E31A16CDC60}"/>
              </a:ext>
            </a:extLst>
          </p:cNvPr>
          <p:cNvSpPr>
            <a:spLocks noGrp="1"/>
          </p:cNvSpPr>
          <p:nvPr>
            <p:ph type="ftr" sz="quarter" idx="11"/>
          </p:nvPr>
        </p:nvSpPr>
        <p:spPr/>
        <p:txBody>
          <a:bodyPr/>
          <a:lstStyle>
            <a:lvl1pPr>
              <a:defRPr>
                <a:latin typeface="+mn-lt"/>
              </a:defRPr>
            </a:lvl1pPr>
          </a:lstStyle>
          <a:p>
            <a:endParaRPr lang="en-NL"/>
          </a:p>
        </p:txBody>
      </p:sp>
      <p:sp>
        <p:nvSpPr>
          <p:cNvPr id="8" name="Slide Number Placeholder 5">
            <a:extLst>
              <a:ext uri="{FF2B5EF4-FFF2-40B4-BE49-F238E27FC236}">
                <a16:creationId xmlns:a16="http://schemas.microsoft.com/office/drawing/2014/main" id="{89F9EF82-D769-8846-B9D2-4012A2F83FAE}"/>
              </a:ext>
            </a:extLst>
          </p:cNvPr>
          <p:cNvSpPr>
            <a:spLocks noGrp="1"/>
          </p:cNvSpPr>
          <p:nvPr>
            <p:ph type="sldNum" sz="quarter" idx="12"/>
          </p:nvPr>
        </p:nvSpPr>
        <p:spPr>
          <a:xfrm>
            <a:off x="8610600" y="6356350"/>
            <a:ext cx="2093259" cy="365125"/>
          </a:xfrm>
          <a:prstGeom prst="rect">
            <a:avLst/>
          </a:prstGeom>
        </p:spPr>
        <p:txBody>
          <a:bodyPr/>
          <a:lstStyle>
            <a:lvl1pPr>
              <a:defRPr>
                <a:latin typeface="+mn-lt"/>
              </a:defRPr>
            </a:lvl1pPr>
          </a:lstStyle>
          <a:p>
            <a:fld id="{3A2E5287-69E2-1347-A42A-498FD30D5A38}" type="slidenum">
              <a:rPr lang="en-NL" smtClean="0"/>
              <a:pPr/>
              <a:t>‹#›</a:t>
            </a:fld>
            <a:endParaRPr lang="en-NL" dirty="0"/>
          </a:p>
        </p:txBody>
      </p:sp>
      <p:pic>
        <p:nvPicPr>
          <p:cNvPr id="9" name="Picture 8">
            <a:extLst>
              <a:ext uri="{FF2B5EF4-FFF2-40B4-BE49-F238E27FC236}">
                <a16:creationId xmlns:a16="http://schemas.microsoft.com/office/drawing/2014/main" id="{2384D10D-B4C4-7D49-B1D5-2254CDA29AF7}"/>
              </a:ext>
            </a:extLst>
          </p:cNvPr>
          <p:cNvPicPr>
            <a:picLocks noChangeAspect="1"/>
          </p:cNvPicPr>
          <p:nvPr userDrawn="1"/>
        </p:nvPicPr>
        <p:blipFill>
          <a:blip r:embed="rId2"/>
          <a:stretch>
            <a:fillRect/>
          </a:stretch>
        </p:blipFill>
        <p:spPr>
          <a:xfrm>
            <a:off x="10969762" y="6311900"/>
            <a:ext cx="384038" cy="411469"/>
          </a:xfrm>
          <a:prstGeom prst="rect">
            <a:avLst/>
          </a:prstGeom>
        </p:spPr>
      </p:pic>
    </p:spTree>
    <p:extLst>
      <p:ext uri="{BB962C8B-B14F-4D97-AF65-F5344CB8AC3E}">
        <p14:creationId xmlns:p14="http://schemas.microsoft.com/office/powerpoint/2010/main" val="2758008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0293B-4FDB-7645-ACEF-0020753B4B54}"/>
              </a:ext>
            </a:extLst>
          </p:cNvPr>
          <p:cNvSpPr>
            <a:spLocks noGrp="1"/>
          </p:cNvSpPr>
          <p:nvPr>
            <p:ph type="title"/>
          </p:nvPr>
        </p:nvSpPr>
        <p:spPr>
          <a:xfrm>
            <a:off x="839788" y="365125"/>
            <a:ext cx="10515600" cy="1325563"/>
          </a:xfrm>
        </p:spPr>
        <p:txBody>
          <a:bodyPr/>
          <a:lstStyle>
            <a:lvl1pPr>
              <a:defRPr>
                <a:latin typeface="+mj-lt"/>
              </a:defRPr>
            </a:lvl1pPr>
          </a:lstStyle>
          <a:p>
            <a:r>
              <a:rPr lang="en-GB" dirty="0"/>
              <a:t>Click to edit Master title style</a:t>
            </a:r>
            <a:endParaRPr lang="en-NL" dirty="0"/>
          </a:p>
        </p:txBody>
      </p:sp>
      <p:sp>
        <p:nvSpPr>
          <p:cNvPr id="3" name="Text Placeholder 2">
            <a:extLst>
              <a:ext uri="{FF2B5EF4-FFF2-40B4-BE49-F238E27FC236}">
                <a16:creationId xmlns:a16="http://schemas.microsoft.com/office/drawing/2014/main" id="{33B201DE-B0E5-1C4D-994B-526E83CA59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95FCBB0-1944-2F4C-95C2-A4B7C500966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F033AC7F-1928-AC4B-93D0-61401F3480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F277426-743A-0145-B968-C592B494147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087EDF2E-4203-6B43-86EC-D4C88B02733D}"/>
              </a:ext>
            </a:extLst>
          </p:cNvPr>
          <p:cNvSpPr>
            <a:spLocks noGrp="1"/>
          </p:cNvSpPr>
          <p:nvPr>
            <p:ph type="dt" sz="half" idx="10"/>
          </p:nvPr>
        </p:nvSpPr>
        <p:spPr/>
        <p:txBody>
          <a:bodyPr/>
          <a:lstStyle>
            <a:lvl1pPr>
              <a:defRPr>
                <a:latin typeface="+mn-lt"/>
              </a:defRPr>
            </a:lvl1pPr>
          </a:lstStyle>
          <a:p>
            <a:fld id="{F0666ABC-D38D-5247-B3D5-496CB56F5CEA}" type="datetimeFigureOut">
              <a:rPr lang="en-NL" smtClean="0"/>
              <a:pPr/>
              <a:t>06/18/2023</a:t>
            </a:fld>
            <a:endParaRPr lang="en-NL" dirty="0"/>
          </a:p>
        </p:txBody>
      </p:sp>
      <p:sp>
        <p:nvSpPr>
          <p:cNvPr id="8" name="Footer Placeholder 7">
            <a:extLst>
              <a:ext uri="{FF2B5EF4-FFF2-40B4-BE49-F238E27FC236}">
                <a16:creationId xmlns:a16="http://schemas.microsoft.com/office/drawing/2014/main" id="{51EC8856-28A2-F14C-AD8C-F10C65380F8D}"/>
              </a:ext>
            </a:extLst>
          </p:cNvPr>
          <p:cNvSpPr>
            <a:spLocks noGrp="1"/>
          </p:cNvSpPr>
          <p:nvPr>
            <p:ph type="ftr" sz="quarter" idx="11"/>
          </p:nvPr>
        </p:nvSpPr>
        <p:spPr/>
        <p:txBody>
          <a:bodyPr/>
          <a:lstStyle>
            <a:lvl1pPr>
              <a:defRPr>
                <a:latin typeface="+mn-lt"/>
              </a:defRPr>
            </a:lvl1pPr>
          </a:lstStyle>
          <a:p>
            <a:endParaRPr lang="en-NL"/>
          </a:p>
        </p:txBody>
      </p:sp>
      <p:sp>
        <p:nvSpPr>
          <p:cNvPr id="10" name="Slide Number Placeholder 5">
            <a:extLst>
              <a:ext uri="{FF2B5EF4-FFF2-40B4-BE49-F238E27FC236}">
                <a16:creationId xmlns:a16="http://schemas.microsoft.com/office/drawing/2014/main" id="{C400D05F-5CBC-1D47-B0B8-05AAA4B70B33}"/>
              </a:ext>
            </a:extLst>
          </p:cNvPr>
          <p:cNvSpPr>
            <a:spLocks noGrp="1"/>
          </p:cNvSpPr>
          <p:nvPr>
            <p:ph type="sldNum" sz="quarter" idx="12"/>
          </p:nvPr>
        </p:nvSpPr>
        <p:spPr>
          <a:xfrm>
            <a:off x="8610600" y="6356350"/>
            <a:ext cx="2093259" cy="365125"/>
          </a:xfrm>
          <a:prstGeom prst="rect">
            <a:avLst/>
          </a:prstGeom>
        </p:spPr>
        <p:txBody>
          <a:bodyPr/>
          <a:lstStyle>
            <a:lvl1pPr>
              <a:defRPr>
                <a:latin typeface="+mn-lt"/>
              </a:defRPr>
            </a:lvl1pPr>
          </a:lstStyle>
          <a:p>
            <a:fld id="{3A2E5287-69E2-1347-A42A-498FD30D5A38}" type="slidenum">
              <a:rPr lang="en-NL" smtClean="0"/>
              <a:pPr/>
              <a:t>‹#›</a:t>
            </a:fld>
            <a:endParaRPr lang="en-NL" dirty="0"/>
          </a:p>
        </p:txBody>
      </p:sp>
      <p:pic>
        <p:nvPicPr>
          <p:cNvPr id="11" name="Picture 10">
            <a:extLst>
              <a:ext uri="{FF2B5EF4-FFF2-40B4-BE49-F238E27FC236}">
                <a16:creationId xmlns:a16="http://schemas.microsoft.com/office/drawing/2014/main" id="{8D5180B4-0582-4944-B5DC-CE55118E4A6D}"/>
              </a:ext>
            </a:extLst>
          </p:cNvPr>
          <p:cNvPicPr>
            <a:picLocks noChangeAspect="1"/>
          </p:cNvPicPr>
          <p:nvPr userDrawn="1"/>
        </p:nvPicPr>
        <p:blipFill>
          <a:blip r:embed="rId2"/>
          <a:stretch>
            <a:fillRect/>
          </a:stretch>
        </p:blipFill>
        <p:spPr>
          <a:xfrm>
            <a:off x="10969762" y="6311900"/>
            <a:ext cx="384038" cy="411469"/>
          </a:xfrm>
          <a:prstGeom prst="rect">
            <a:avLst/>
          </a:prstGeom>
        </p:spPr>
      </p:pic>
    </p:spTree>
    <p:extLst>
      <p:ext uri="{BB962C8B-B14F-4D97-AF65-F5344CB8AC3E}">
        <p14:creationId xmlns:p14="http://schemas.microsoft.com/office/powerpoint/2010/main" val="3870112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ig tex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889C-093D-DF4E-818B-25C6A114864E}"/>
              </a:ext>
            </a:extLst>
          </p:cNvPr>
          <p:cNvSpPr>
            <a:spLocks noGrp="1"/>
          </p:cNvSpPr>
          <p:nvPr>
            <p:ph type="title"/>
          </p:nvPr>
        </p:nvSpPr>
        <p:spPr>
          <a:xfrm>
            <a:off x="2241176" y="2718360"/>
            <a:ext cx="7772400" cy="710640"/>
          </a:xfrm>
          <a:solidFill>
            <a:srgbClr val="F53D3F"/>
          </a:solidFill>
        </p:spPr>
        <p:txBody>
          <a:bodyPr>
            <a:normAutofit/>
          </a:bodyPr>
          <a:lstStyle>
            <a:lvl1pPr algn="ctr">
              <a:defRPr sz="6000">
                <a:solidFill>
                  <a:schemeClr val="bg1"/>
                </a:solidFill>
              </a:defRPr>
            </a:lvl1pPr>
          </a:lstStyle>
          <a:p>
            <a:r>
              <a:rPr lang="en-GB" dirty="0"/>
              <a:t>Click to edit Master title style</a:t>
            </a:r>
            <a:endParaRPr lang="en-NL" dirty="0"/>
          </a:p>
        </p:txBody>
      </p:sp>
      <p:sp>
        <p:nvSpPr>
          <p:cNvPr id="3" name="Date Placeholder 2">
            <a:extLst>
              <a:ext uri="{FF2B5EF4-FFF2-40B4-BE49-F238E27FC236}">
                <a16:creationId xmlns:a16="http://schemas.microsoft.com/office/drawing/2014/main" id="{01420BFE-A184-E047-801B-ED3F4D1538BE}"/>
              </a:ext>
            </a:extLst>
          </p:cNvPr>
          <p:cNvSpPr>
            <a:spLocks noGrp="1"/>
          </p:cNvSpPr>
          <p:nvPr>
            <p:ph type="dt" sz="half" idx="10"/>
          </p:nvPr>
        </p:nvSpPr>
        <p:spPr/>
        <p:txBody>
          <a:bodyPr/>
          <a:lstStyle>
            <a:lvl1pPr>
              <a:defRPr>
                <a:latin typeface="+mn-lt"/>
              </a:defRPr>
            </a:lvl1pPr>
          </a:lstStyle>
          <a:p>
            <a:fld id="{F0666ABC-D38D-5247-B3D5-496CB56F5CEA}" type="datetimeFigureOut">
              <a:rPr lang="en-NL" smtClean="0"/>
              <a:pPr/>
              <a:t>06/18/2023</a:t>
            </a:fld>
            <a:endParaRPr lang="en-NL" dirty="0"/>
          </a:p>
        </p:txBody>
      </p:sp>
      <p:sp>
        <p:nvSpPr>
          <p:cNvPr id="4" name="Footer Placeholder 3">
            <a:extLst>
              <a:ext uri="{FF2B5EF4-FFF2-40B4-BE49-F238E27FC236}">
                <a16:creationId xmlns:a16="http://schemas.microsoft.com/office/drawing/2014/main" id="{19BCCC33-4B97-DA4D-B214-773D91015303}"/>
              </a:ext>
            </a:extLst>
          </p:cNvPr>
          <p:cNvSpPr>
            <a:spLocks noGrp="1"/>
          </p:cNvSpPr>
          <p:nvPr>
            <p:ph type="ftr" sz="quarter" idx="11"/>
          </p:nvPr>
        </p:nvSpPr>
        <p:spPr/>
        <p:txBody>
          <a:bodyPr/>
          <a:lstStyle>
            <a:lvl1pPr>
              <a:defRPr>
                <a:latin typeface="+mn-lt"/>
              </a:defRPr>
            </a:lvl1pPr>
          </a:lstStyle>
          <a:p>
            <a:endParaRPr lang="en-NL"/>
          </a:p>
        </p:txBody>
      </p:sp>
      <p:sp>
        <p:nvSpPr>
          <p:cNvPr id="6" name="Slide Number Placeholder 5">
            <a:extLst>
              <a:ext uri="{FF2B5EF4-FFF2-40B4-BE49-F238E27FC236}">
                <a16:creationId xmlns:a16="http://schemas.microsoft.com/office/drawing/2014/main" id="{B95EF188-94BF-9948-9DD1-BB106EC77F56}"/>
              </a:ext>
            </a:extLst>
          </p:cNvPr>
          <p:cNvSpPr>
            <a:spLocks noGrp="1"/>
          </p:cNvSpPr>
          <p:nvPr>
            <p:ph type="sldNum" sz="quarter" idx="12"/>
          </p:nvPr>
        </p:nvSpPr>
        <p:spPr>
          <a:xfrm>
            <a:off x="8610600" y="6356350"/>
            <a:ext cx="2093259" cy="365125"/>
          </a:xfrm>
          <a:prstGeom prst="rect">
            <a:avLst/>
          </a:prstGeom>
        </p:spPr>
        <p:txBody>
          <a:bodyPr/>
          <a:lstStyle>
            <a:lvl1pPr>
              <a:defRPr>
                <a:latin typeface="+mn-lt"/>
              </a:defRPr>
            </a:lvl1pPr>
          </a:lstStyle>
          <a:p>
            <a:fld id="{3A2E5287-69E2-1347-A42A-498FD30D5A38}" type="slidenum">
              <a:rPr lang="en-NL" smtClean="0"/>
              <a:pPr/>
              <a:t>‹#›</a:t>
            </a:fld>
            <a:endParaRPr lang="en-NL" dirty="0"/>
          </a:p>
        </p:txBody>
      </p:sp>
      <p:pic>
        <p:nvPicPr>
          <p:cNvPr id="8" name="Picture 7">
            <a:extLst>
              <a:ext uri="{FF2B5EF4-FFF2-40B4-BE49-F238E27FC236}">
                <a16:creationId xmlns:a16="http://schemas.microsoft.com/office/drawing/2014/main" id="{09058616-4816-CC44-94F8-2BD272F3BF19}"/>
              </a:ext>
            </a:extLst>
          </p:cNvPr>
          <p:cNvPicPr>
            <a:picLocks noChangeAspect="1"/>
          </p:cNvPicPr>
          <p:nvPr userDrawn="1"/>
        </p:nvPicPr>
        <p:blipFill>
          <a:blip r:embed="rId2"/>
          <a:stretch>
            <a:fillRect/>
          </a:stretch>
        </p:blipFill>
        <p:spPr>
          <a:xfrm>
            <a:off x="10969762" y="6313435"/>
            <a:ext cx="384038" cy="408040"/>
          </a:xfrm>
          <a:prstGeom prst="rect">
            <a:avLst/>
          </a:prstGeom>
        </p:spPr>
      </p:pic>
    </p:spTree>
    <p:extLst>
      <p:ext uri="{BB962C8B-B14F-4D97-AF65-F5344CB8AC3E}">
        <p14:creationId xmlns:p14="http://schemas.microsoft.com/office/powerpoint/2010/main" val="2354532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E4778F-E307-C04B-A54D-E40D3D944D7F}"/>
              </a:ext>
            </a:extLst>
          </p:cNvPr>
          <p:cNvSpPr>
            <a:spLocks noGrp="1"/>
          </p:cNvSpPr>
          <p:nvPr>
            <p:ph type="dt" sz="half" idx="10"/>
          </p:nvPr>
        </p:nvSpPr>
        <p:spPr/>
        <p:txBody>
          <a:bodyPr/>
          <a:lstStyle>
            <a:lvl1pPr>
              <a:defRPr>
                <a:latin typeface="+mn-lt"/>
              </a:defRPr>
            </a:lvl1pPr>
          </a:lstStyle>
          <a:p>
            <a:fld id="{F0666ABC-D38D-5247-B3D5-496CB56F5CEA}" type="datetimeFigureOut">
              <a:rPr lang="en-NL" smtClean="0"/>
              <a:pPr/>
              <a:t>06/18/2023</a:t>
            </a:fld>
            <a:endParaRPr lang="en-NL"/>
          </a:p>
        </p:txBody>
      </p:sp>
      <p:sp>
        <p:nvSpPr>
          <p:cNvPr id="3" name="Footer Placeholder 2">
            <a:extLst>
              <a:ext uri="{FF2B5EF4-FFF2-40B4-BE49-F238E27FC236}">
                <a16:creationId xmlns:a16="http://schemas.microsoft.com/office/drawing/2014/main" id="{83E132F8-48F7-4C42-8061-A13294EFD6A1}"/>
              </a:ext>
            </a:extLst>
          </p:cNvPr>
          <p:cNvSpPr>
            <a:spLocks noGrp="1"/>
          </p:cNvSpPr>
          <p:nvPr>
            <p:ph type="ftr" sz="quarter" idx="11"/>
          </p:nvPr>
        </p:nvSpPr>
        <p:spPr/>
        <p:txBody>
          <a:bodyPr/>
          <a:lstStyle>
            <a:lvl1pPr>
              <a:defRPr>
                <a:latin typeface="+mn-lt"/>
              </a:defRPr>
            </a:lvl1pPr>
          </a:lstStyle>
          <a:p>
            <a:endParaRPr lang="en-NL"/>
          </a:p>
        </p:txBody>
      </p:sp>
      <p:sp>
        <p:nvSpPr>
          <p:cNvPr id="5" name="Slide Number Placeholder 5">
            <a:extLst>
              <a:ext uri="{FF2B5EF4-FFF2-40B4-BE49-F238E27FC236}">
                <a16:creationId xmlns:a16="http://schemas.microsoft.com/office/drawing/2014/main" id="{92E525A2-3526-2843-9245-727AD54EFF3F}"/>
              </a:ext>
            </a:extLst>
          </p:cNvPr>
          <p:cNvSpPr>
            <a:spLocks noGrp="1"/>
          </p:cNvSpPr>
          <p:nvPr>
            <p:ph type="sldNum" sz="quarter" idx="12"/>
          </p:nvPr>
        </p:nvSpPr>
        <p:spPr>
          <a:xfrm>
            <a:off x="8610600" y="6356350"/>
            <a:ext cx="2093259" cy="365125"/>
          </a:xfrm>
          <a:prstGeom prst="rect">
            <a:avLst/>
          </a:prstGeom>
        </p:spPr>
        <p:txBody>
          <a:bodyPr/>
          <a:lstStyle>
            <a:lvl1pPr>
              <a:defRPr>
                <a:latin typeface="+mn-lt"/>
              </a:defRPr>
            </a:lvl1pPr>
          </a:lstStyle>
          <a:p>
            <a:fld id="{3A2E5287-69E2-1347-A42A-498FD30D5A38}" type="slidenum">
              <a:rPr lang="en-NL" smtClean="0"/>
              <a:pPr/>
              <a:t>‹#›</a:t>
            </a:fld>
            <a:endParaRPr lang="en-NL" dirty="0"/>
          </a:p>
        </p:txBody>
      </p:sp>
      <p:pic>
        <p:nvPicPr>
          <p:cNvPr id="6" name="Picture 5">
            <a:extLst>
              <a:ext uri="{FF2B5EF4-FFF2-40B4-BE49-F238E27FC236}">
                <a16:creationId xmlns:a16="http://schemas.microsoft.com/office/drawing/2014/main" id="{DC4BB995-FD60-364F-A5FF-638E11863036}"/>
              </a:ext>
            </a:extLst>
          </p:cNvPr>
          <p:cNvPicPr>
            <a:picLocks noChangeAspect="1"/>
          </p:cNvPicPr>
          <p:nvPr userDrawn="1"/>
        </p:nvPicPr>
        <p:blipFill>
          <a:blip r:embed="rId2"/>
          <a:stretch>
            <a:fillRect/>
          </a:stretch>
        </p:blipFill>
        <p:spPr>
          <a:xfrm>
            <a:off x="10969762" y="6311900"/>
            <a:ext cx="384038" cy="411469"/>
          </a:xfrm>
          <a:prstGeom prst="rect">
            <a:avLst/>
          </a:prstGeom>
        </p:spPr>
      </p:pic>
    </p:spTree>
    <p:extLst>
      <p:ext uri="{BB962C8B-B14F-4D97-AF65-F5344CB8AC3E}">
        <p14:creationId xmlns:p14="http://schemas.microsoft.com/office/powerpoint/2010/main" val="506672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C4FD1-CCD8-F047-817D-5006E05D8A46}"/>
              </a:ext>
            </a:extLst>
          </p:cNvPr>
          <p:cNvSpPr>
            <a:spLocks noGrp="1"/>
          </p:cNvSpPr>
          <p:nvPr>
            <p:ph type="title"/>
          </p:nvPr>
        </p:nvSpPr>
        <p:spPr>
          <a:xfrm>
            <a:off x="839788" y="457200"/>
            <a:ext cx="3932237" cy="1600200"/>
          </a:xfrm>
        </p:spPr>
        <p:txBody>
          <a:bodyPr anchor="b"/>
          <a:lstStyle>
            <a:lvl1pPr>
              <a:defRPr sz="3200">
                <a:latin typeface="+mj-lt"/>
              </a:defRPr>
            </a:lvl1pPr>
          </a:lstStyle>
          <a:p>
            <a:r>
              <a:rPr lang="en-GB" dirty="0"/>
              <a:t>Click to edit Master title style</a:t>
            </a:r>
            <a:endParaRPr lang="en-NL" dirty="0"/>
          </a:p>
        </p:txBody>
      </p:sp>
      <p:sp>
        <p:nvSpPr>
          <p:cNvPr id="3" name="Content Placeholder 2">
            <a:extLst>
              <a:ext uri="{FF2B5EF4-FFF2-40B4-BE49-F238E27FC236}">
                <a16:creationId xmlns:a16="http://schemas.microsoft.com/office/drawing/2014/main" id="{3A6EE738-E171-A543-9084-E4AD805A60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4" name="Text Placeholder 3">
            <a:extLst>
              <a:ext uri="{FF2B5EF4-FFF2-40B4-BE49-F238E27FC236}">
                <a16:creationId xmlns:a16="http://schemas.microsoft.com/office/drawing/2014/main" id="{28929D07-4388-5D46-A612-98BDFD77F3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1E3B95F2-02CE-F24D-8696-29DF1E388482}"/>
              </a:ext>
            </a:extLst>
          </p:cNvPr>
          <p:cNvSpPr>
            <a:spLocks noGrp="1"/>
          </p:cNvSpPr>
          <p:nvPr>
            <p:ph type="dt" sz="half" idx="10"/>
          </p:nvPr>
        </p:nvSpPr>
        <p:spPr/>
        <p:txBody>
          <a:bodyPr/>
          <a:lstStyle>
            <a:lvl1pPr>
              <a:defRPr>
                <a:latin typeface="+mn-lt"/>
              </a:defRPr>
            </a:lvl1pPr>
          </a:lstStyle>
          <a:p>
            <a:fld id="{F0666ABC-D38D-5247-B3D5-496CB56F5CEA}" type="datetimeFigureOut">
              <a:rPr lang="en-NL" smtClean="0"/>
              <a:pPr/>
              <a:t>06/18/2023</a:t>
            </a:fld>
            <a:endParaRPr lang="en-NL" dirty="0"/>
          </a:p>
        </p:txBody>
      </p:sp>
      <p:sp>
        <p:nvSpPr>
          <p:cNvPr id="6" name="Footer Placeholder 5">
            <a:extLst>
              <a:ext uri="{FF2B5EF4-FFF2-40B4-BE49-F238E27FC236}">
                <a16:creationId xmlns:a16="http://schemas.microsoft.com/office/drawing/2014/main" id="{C9693FC5-8133-5141-9DF1-2E39D1CF986A}"/>
              </a:ext>
            </a:extLst>
          </p:cNvPr>
          <p:cNvSpPr>
            <a:spLocks noGrp="1"/>
          </p:cNvSpPr>
          <p:nvPr>
            <p:ph type="ftr" sz="quarter" idx="11"/>
          </p:nvPr>
        </p:nvSpPr>
        <p:spPr/>
        <p:txBody>
          <a:bodyPr/>
          <a:lstStyle>
            <a:lvl1pPr>
              <a:defRPr>
                <a:latin typeface="+mn-lt"/>
              </a:defRPr>
            </a:lvl1pPr>
          </a:lstStyle>
          <a:p>
            <a:endParaRPr lang="en-NL"/>
          </a:p>
        </p:txBody>
      </p:sp>
      <p:sp>
        <p:nvSpPr>
          <p:cNvPr id="8" name="Slide Number Placeholder 5">
            <a:extLst>
              <a:ext uri="{FF2B5EF4-FFF2-40B4-BE49-F238E27FC236}">
                <a16:creationId xmlns:a16="http://schemas.microsoft.com/office/drawing/2014/main" id="{C3B18204-4E20-8A4A-AD7C-BC64C8CA3FFC}"/>
              </a:ext>
            </a:extLst>
          </p:cNvPr>
          <p:cNvSpPr>
            <a:spLocks noGrp="1"/>
          </p:cNvSpPr>
          <p:nvPr>
            <p:ph type="sldNum" sz="quarter" idx="12"/>
          </p:nvPr>
        </p:nvSpPr>
        <p:spPr>
          <a:xfrm>
            <a:off x="8610600" y="6356350"/>
            <a:ext cx="2093259" cy="365125"/>
          </a:xfrm>
          <a:prstGeom prst="rect">
            <a:avLst/>
          </a:prstGeom>
        </p:spPr>
        <p:txBody>
          <a:bodyPr/>
          <a:lstStyle>
            <a:lvl1pPr>
              <a:defRPr>
                <a:latin typeface="+mn-lt"/>
              </a:defRPr>
            </a:lvl1pPr>
          </a:lstStyle>
          <a:p>
            <a:fld id="{3A2E5287-69E2-1347-A42A-498FD30D5A38}" type="slidenum">
              <a:rPr lang="en-NL" smtClean="0"/>
              <a:pPr/>
              <a:t>‹#›</a:t>
            </a:fld>
            <a:endParaRPr lang="en-NL" dirty="0"/>
          </a:p>
        </p:txBody>
      </p:sp>
      <p:pic>
        <p:nvPicPr>
          <p:cNvPr id="9" name="Picture 8">
            <a:extLst>
              <a:ext uri="{FF2B5EF4-FFF2-40B4-BE49-F238E27FC236}">
                <a16:creationId xmlns:a16="http://schemas.microsoft.com/office/drawing/2014/main" id="{68C33B5F-BCFA-274B-91A1-23EF043379B7}"/>
              </a:ext>
            </a:extLst>
          </p:cNvPr>
          <p:cNvPicPr>
            <a:picLocks noChangeAspect="1"/>
          </p:cNvPicPr>
          <p:nvPr userDrawn="1"/>
        </p:nvPicPr>
        <p:blipFill>
          <a:blip r:embed="rId2"/>
          <a:stretch>
            <a:fillRect/>
          </a:stretch>
        </p:blipFill>
        <p:spPr>
          <a:xfrm>
            <a:off x="10969762" y="6311900"/>
            <a:ext cx="384038" cy="411469"/>
          </a:xfrm>
          <a:prstGeom prst="rect">
            <a:avLst/>
          </a:prstGeom>
        </p:spPr>
      </p:pic>
    </p:spTree>
    <p:extLst>
      <p:ext uri="{BB962C8B-B14F-4D97-AF65-F5344CB8AC3E}">
        <p14:creationId xmlns:p14="http://schemas.microsoft.com/office/powerpoint/2010/main" val="2040172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2BC16-7E45-8549-81B9-6AA820C24468}"/>
              </a:ext>
            </a:extLst>
          </p:cNvPr>
          <p:cNvSpPr>
            <a:spLocks noGrp="1"/>
          </p:cNvSpPr>
          <p:nvPr>
            <p:ph type="title"/>
          </p:nvPr>
        </p:nvSpPr>
        <p:spPr>
          <a:xfrm>
            <a:off x="759106" y="766481"/>
            <a:ext cx="5009683" cy="632013"/>
          </a:xfrm>
        </p:spPr>
        <p:txBody>
          <a:bodyPr anchor="t"/>
          <a:lstStyle>
            <a:lvl1pPr>
              <a:defRPr sz="3200">
                <a:latin typeface="+mj-lt"/>
              </a:defRPr>
            </a:lvl1pPr>
          </a:lstStyle>
          <a:p>
            <a:r>
              <a:rPr lang="en-GB" dirty="0"/>
              <a:t>Click to edit Master title style</a:t>
            </a:r>
            <a:endParaRPr lang="en-NL" dirty="0"/>
          </a:p>
        </p:txBody>
      </p:sp>
      <p:sp>
        <p:nvSpPr>
          <p:cNvPr id="3" name="Picture Placeholder 2">
            <a:extLst>
              <a:ext uri="{FF2B5EF4-FFF2-40B4-BE49-F238E27FC236}">
                <a16:creationId xmlns:a16="http://schemas.microsoft.com/office/drawing/2014/main" id="{F4498B72-C9B4-8E43-A1D5-EB673A1EE84A}"/>
              </a:ext>
            </a:extLst>
          </p:cNvPr>
          <p:cNvSpPr>
            <a:spLocks noGrp="1"/>
          </p:cNvSpPr>
          <p:nvPr>
            <p:ph type="pic" idx="1"/>
          </p:nvPr>
        </p:nvSpPr>
        <p:spPr>
          <a:xfrm>
            <a:off x="6096000" y="0"/>
            <a:ext cx="6096000" cy="6857999"/>
          </a:xfrm>
        </p:spPr>
        <p:txBody>
          <a:bodyPr/>
          <a:lstStyle>
            <a:lvl1pPr marL="0" indent="0">
              <a:buNone/>
              <a:defRPr sz="32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685029CE-BB91-1244-B97C-E0F693C69FBA}"/>
              </a:ext>
            </a:extLst>
          </p:cNvPr>
          <p:cNvSpPr>
            <a:spLocks noGrp="1"/>
          </p:cNvSpPr>
          <p:nvPr>
            <p:ph type="body" sz="half" idx="2"/>
          </p:nvPr>
        </p:nvSpPr>
        <p:spPr>
          <a:xfrm>
            <a:off x="759106" y="1470773"/>
            <a:ext cx="5009683" cy="439821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F94B7E5-E0FF-624A-B620-C948C06EAD05}"/>
              </a:ext>
            </a:extLst>
          </p:cNvPr>
          <p:cNvSpPr>
            <a:spLocks noGrp="1"/>
          </p:cNvSpPr>
          <p:nvPr>
            <p:ph type="dt" sz="half" idx="10"/>
          </p:nvPr>
        </p:nvSpPr>
        <p:spPr>
          <a:xfrm>
            <a:off x="757518" y="6356350"/>
            <a:ext cx="1084729" cy="365125"/>
          </a:xfrm>
        </p:spPr>
        <p:txBody>
          <a:bodyPr/>
          <a:lstStyle>
            <a:lvl1pPr>
              <a:defRPr>
                <a:latin typeface="+mn-lt"/>
              </a:defRPr>
            </a:lvl1pPr>
          </a:lstStyle>
          <a:p>
            <a:fld id="{F0666ABC-D38D-5247-B3D5-496CB56F5CEA}" type="datetimeFigureOut">
              <a:rPr lang="en-NL" smtClean="0"/>
              <a:pPr/>
              <a:t>06/18/2023</a:t>
            </a:fld>
            <a:endParaRPr lang="en-NL"/>
          </a:p>
        </p:txBody>
      </p:sp>
      <p:sp>
        <p:nvSpPr>
          <p:cNvPr id="6" name="Footer Placeholder 5">
            <a:extLst>
              <a:ext uri="{FF2B5EF4-FFF2-40B4-BE49-F238E27FC236}">
                <a16:creationId xmlns:a16="http://schemas.microsoft.com/office/drawing/2014/main" id="{CE5D3F78-B1E8-4242-A2B4-A2B8D5D2DC54}"/>
              </a:ext>
            </a:extLst>
          </p:cNvPr>
          <p:cNvSpPr>
            <a:spLocks noGrp="1"/>
          </p:cNvSpPr>
          <p:nvPr>
            <p:ph type="ftr" sz="quarter" idx="11"/>
          </p:nvPr>
        </p:nvSpPr>
        <p:spPr>
          <a:xfrm>
            <a:off x="2156012" y="6356350"/>
            <a:ext cx="3693459" cy="365125"/>
          </a:xfrm>
        </p:spPr>
        <p:txBody>
          <a:bodyPr/>
          <a:lstStyle>
            <a:lvl1pPr>
              <a:defRPr>
                <a:latin typeface="+mn-lt"/>
              </a:defRPr>
            </a:lvl1pPr>
          </a:lstStyle>
          <a:p>
            <a:endParaRPr lang="en-NL"/>
          </a:p>
        </p:txBody>
      </p:sp>
      <p:sp>
        <p:nvSpPr>
          <p:cNvPr id="8" name="Rectangle 7">
            <a:extLst>
              <a:ext uri="{FF2B5EF4-FFF2-40B4-BE49-F238E27FC236}">
                <a16:creationId xmlns:a16="http://schemas.microsoft.com/office/drawing/2014/main" id="{76CEE80F-D994-224C-A6E1-6D9D6762E841}"/>
              </a:ext>
            </a:extLst>
          </p:cNvPr>
          <p:cNvSpPr/>
          <p:nvPr userDrawn="1"/>
        </p:nvSpPr>
        <p:spPr>
          <a:xfrm>
            <a:off x="819152" y="573552"/>
            <a:ext cx="3600000" cy="120650"/>
          </a:xfrm>
          <a:prstGeom prst="rect">
            <a:avLst/>
          </a:prstGeom>
          <a:solidFill>
            <a:srgbClr val="F53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Slide Number Placeholder 5">
            <a:extLst>
              <a:ext uri="{FF2B5EF4-FFF2-40B4-BE49-F238E27FC236}">
                <a16:creationId xmlns:a16="http://schemas.microsoft.com/office/drawing/2014/main" id="{96E78A43-80AE-F843-9248-F0988AAD54F6}"/>
              </a:ext>
            </a:extLst>
          </p:cNvPr>
          <p:cNvSpPr>
            <a:spLocks noGrp="1"/>
          </p:cNvSpPr>
          <p:nvPr>
            <p:ph type="sldNum" sz="quarter" idx="12"/>
          </p:nvPr>
        </p:nvSpPr>
        <p:spPr>
          <a:xfrm>
            <a:off x="8610600" y="6356350"/>
            <a:ext cx="2093259" cy="365125"/>
          </a:xfrm>
          <a:prstGeom prst="rect">
            <a:avLst/>
          </a:prstGeom>
        </p:spPr>
        <p:txBody>
          <a:bodyPr/>
          <a:lstStyle>
            <a:lvl1pPr>
              <a:defRPr>
                <a:latin typeface="+mn-lt"/>
              </a:defRPr>
            </a:lvl1pPr>
          </a:lstStyle>
          <a:p>
            <a:fld id="{3A2E5287-69E2-1347-A42A-498FD30D5A38}" type="slidenum">
              <a:rPr lang="en-NL" smtClean="0"/>
              <a:pPr/>
              <a:t>‹#›</a:t>
            </a:fld>
            <a:endParaRPr lang="en-NL" dirty="0"/>
          </a:p>
        </p:txBody>
      </p:sp>
      <p:pic>
        <p:nvPicPr>
          <p:cNvPr id="10" name="Picture 9">
            <a:extLst>
              <a:ext uri="{FF2B5EF4-FFF2-40B4-BE49-F238E27FC236}">
                <a16:creationId xmlns:a16="http://schemas.microsoft.com/office/drawing/2014/main" id="{876F7171-D887-204F-8648-9E5DDECCEE65}"/>
              </a:ext>
            </a:extLst>
          </p:cNvPr>
          <p:cNvPicPr>
            <a:picLocks noChangeAspect="1"/>
          </p:cNvPicPr>
          <p:nvPr userDrawn="1"/>
        </p:nvPicPr>
        <p:blipFill>
          <a:blip r:embed="rId2"/>
          <a:stretch>
            <a:fillRect/>
          </a:stretch>
        </p:blipFill>
        <p:spPr>
          <a:xfrm>
            <a:off x="10969762" y="6311900"/>
            <a:ext cx="384038" cy="411469"/>
          </a:xfrm>
          <a:prstGeom prst="rect">
            <a:avLst/>
          </a:prstGeom>
        </p:spPr>
      </p:pic>
    </p:spTree>
    <p:extLst>
      <p:ext uri="{BB962C8B-B14F-4D97-AF65-F5344CB8AC3E}">
        <p14:creationId xmlns:p14="http://schemas.microsoft.com/office/powerpoint/2010/main" val="1601482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E5E41E-9679-D543-97A8-82619B68EF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NL" dirty="0"/>
          </a:p>
        </p:txBody>
      </p:sp>
      <p:sp>
        <p:nvSpPr>
          <p:cNvPr id="3" name="Text Placeholder 2">
            <a:extLst>
              <a:ext uri="{FF2B5EF4-FFF2-40B4-BE49-F238E27FC236}">
                <a16:creationId xmlns:a16="http://schemas.microsoft.com/office/drawing/2014/main" id="{63ABA8EC-F966-7C42-92E7-10EB944D13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4" name="Date Placeholder 3">
            <a:extLst>
              <a:ext uri="{FF2B5EF4-FFF2-40B4-BE49-F238E27FC236}">
                <a16:creationId xmlns:a16="http://schemas.microsoft.com/office/drawing/2014/main" id="{BF03C971-23F1-D546-A78C-A256940E8A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ITC Cheltenham Std Light Cn" panose="02040306050505020404" pitchFamily="18" charset="77"/>
              </a:defRPr>
            </a:lvl1pPr>
          </a:lstStyle>
          <a:p>
            <a:fld id="{F0666ABC-D38D-5247-B3D5-496CB56F5CEA}" type="datetimeFigureOut">
              <a:rPr lang="en-NL" smtClean="0"/>
              <a:pPr/>
              <a:t>06/18/2023</a:t>
            </a:fld>
            <a:endParaRPr lang="en-NL" dirty="0"/>
          </a:p>
        </p:txBody>
      </p:sp>
      <p:sp>
        <p:nvSpPr>
          <p:cNvPr id="5" name="Footer Placeholder 4">
            <a:extLst>
              <a:ext uri="{FF2B5EF4-FFF2-40B4-BE49-F238E27FC236}">
                <a16:creationId xmlns:a16="http://schemas.microsoft.com/office/drawing/2014/main" id="{F0CE1FE0-19BD-6F42-90F9-414376EFB5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ITC Cheltenham Std Light Cn" panose="02040306050505020404" pitchFamily="18" charset="77"/>
              </a:defRPr>
            </a:lvl1pPr>
          </a:lstStyle>
          <a:p>
            <a:endParaRPr lang="en-NL" dirty="0"/>
          </a:p>
        </p:txBody>
      </p:sp>
      <p:sp>
        <p:nvSpPr>
          <p:cNvPr id="6" name="Slide Number Placeholder 5">
            <a:extLst>
              <a:ext uri="{FF2B5EF4-FFF2-40B4-BE49-F238E27FC236}">
                <a16:creationId xmlns:a16="http://schemas.microsoft.com/office/drawing/2014/main" id="{213253FB-B8A4-9D46-98A6-AF021C350A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ITC Cheltenham Std Light Cn" panose="02040306050505020404" pitchFamily="18" charset="77"/>
              </a:defRPr>
            </a:lvl1pPr>
          </a:lstStyle>
          <a:p>
            <a:fld id="{3A2E5287-69E2-1347-A42A-498FD30D5A38}" type="slidenum">
              <a:rPr lang="en-NL" smtClean="0"/>
              <a:pPr/>
              <a:t>‹#›</a:t>
            </a:fld>
            <a:endParaRPr lang="en-NL"/>
          </a:p>
        </p:txBody>
      </p:sp>
    </p:spTree>
    <p:extLst>
      <p:ext uri="{BB962C8B-B14F-4D97-AF65-F5344CB8AC3E}">
        <p14:creationId xmlns:p14="http://schemas.microsoft.com/office/powerpoint/2010/main" val="59312952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www.1in1000.com/"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046708-AFE2-6744-AA44-EB136F0E878E}"/>
              </a:ext>
            </a:extLst>
          </p:cNvPr>
          <p:cNvSpPr>
            <a:spLocks noGrp="1"/>
          </p:cNvSpPr>
          <p:nvPr>
            <p:ph type="ctrTitle"/>
          </p:nvPr>
        </p:nvSpPr>
        <p:spPr>
          <a:xfrm>
            <a:off x="762000" y="1750105"/>
            <a:ext cx="4387850" cy="2387600"/>
          </a:xfrm>
        </p:spPr>
        <p:txBody>
          <a:bodyPr>
            <a:normAutofit/>
          </a:bodyPr>
          <a:lstStyle/>
          <a:p>
            <a:pPr algn="ctr"/>
            <a:r>
              <a:rPr lang="en-US" sz="4200" dirty="0"/>
              <a:t>This is the way…or is it?</a:t>
            </a:r>
            <a:endParaRPr lang="en-NL" sz="4200" dirty="0"/>
          </a:p>
        </p:txBody>
      </p:sp>
      <p:sp>
        <p:nvSpPr>
          <p:cNvPr id="5" name="Subtitle 4">
            <a:extLst>
              <a:ext uri="{FF2B5EF4-FFF2-40B4-BE49-F238E27FC236}">
                <a16:creationId xmlns:a16="http://schemas.microsoft.com/office/drawing/2014/main" id="{11431E6B-87B4-C04D-809A-61747943371F}"/>
              </a:ext>
            </a:extLst>
          </p:cNvPr>
          <p:cNvSpPr>
            <a:spLocks noGrp="1"/>
          </p:cNvSpPr>
          <p:nvPr>
            <p:ph type="subTitle" idx="1"/>
          </p:nvPr>
        </p:nvSpPr>
        <p:spPr>
          <a:xfrm>
            <a:off x="762000" y="3176681"/>
            <a:ext cx="4229100" cy="1655762"/>
          </a:xfrm>
        </p:spPr>
        <p:txBody>
          <a:bodyPr/>
          <a:lstStyle/>
          <a:p>
            <a:pPr algn="ctr"/>
            <a:r>
              <a:rPr lang="de-DE" dirty="0"/>
              <a:t>The </a:t>
            </a:r>
            <a:r>
              <a:rPr lang="de-DE" dirty="0" err="1"/>
              <a:t>impact</a:t>
            </a:r>
            <a:r>
              <a:rPr lang="de-DE" dirty="0"/>
              <a:t> </a:t>
            </a:r>
            <a:r>
              <a:rPr lang="de-DE" dirty="0" err="1"/>
              <a:t>of</a:t>
            </a:r>
            <a:r>
              <a:rPr lang="de-DE" dirty="0"/>
              <a:t> </a:t>
            </a:r>
            <a:r>
              <a:rPr lang="de-DE" dirty="0" err="1"/>
              <a:t>climate</a:t>
            </a:r>
            <a:r>
              <a:rPr lang="de-DE" dirty="0"/>
              <a:t> </a:t>
            </a:r>
            <a:r>
              <a:rPr lang="de-DE" dirty="0" err="1"/>
              <a:t>scenario</a:t>
            </a:r>
            <a:r>
              <a:rPr lang="de-DE" dirty="0"/>
              <a:t> </a:t>
            </a:r>
            <a:r>
              <a:rPr lang="de-DE" dirty="0" err="1"/>
              <a:t>choice</a:t>
            </a:r>
            <a:r>
              <a:rPr lang="de-DE" dirty="0"/>
              <a:t> on stress-test </a:t>
            </a:r>
            <a:r>
              <a:rPr lang="de-DE" dirty="0" err="1"/>
              <a:t>outcomes</a:t>
            </a:r>
            <a:r>
              <a:rPr lang="de-DE" dirty="0"/>
              <a:t> </a:t>
            </a:r>
            <a:r>
              <a:rPr lang="de-DE" dirty="0" err="1"/>
              <a:t>across</a:t>
            </a:r>
            <a:r>
              <a:rPr lang="de-DE" dirty="0"/>
              <a:t> 5 </a:t>
            </a:r>
            <a:r>
              <a:rPr lang="de-DE" dirty="0" err="1"/>
              <a:t>climate</a:t>
            </a:r>
            <a:r>
              <a:rPr lang="de-DE" dirty="0"/>
              <a:t> </a:t>
            </a:r>
            <a:r>
              <a:rPr lang="de-DE" dirty="0" err="1"/>
              <a:t>scenarios</a:t>
            </a:r>
            <a:endParaRPr lang="en-NL" dirty="0"/>
          </a:p>
        </p:txBody>
      </p:sp>
      <p:pic>
        <p:nvPicPr>
          <p:cNvPr id="7" name="Picture 6" descr="A picture containing background pattern&#10;&#10;Description automatically generated">
            <a:extLst>
              <a:ext uri="{FF2B5EF4-FFF2-40B4-BE49-F238E27FC236}">
                <a16:creationId xmlns:a16="http://schemas.microsoft.com/office/drawing/2014/main" id="{F67BE24A-B428-9B48-25EC-49B785CF8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80" y="4832443"/>
            <a:ext cx="1723320" cy="1814020"/>
          </a:xfrm>
          <a:prstGeom prst="rect">
            <a:avLst/>
          </a:prstGeom>
        </p:spPr>
      </p:pic>
      <p:pic>
        <p:nvPicPr>
          <p:cNvPr id="3" name="Picture 2" descr="A picture containing building, sign, outdoor, text&#10;&#10;Description automatically generated">
            <a:extLst>
              <a:ext uri="{FF2B5EF4-FFF2-40B4-BE49-F238E27FC236}">
                <a16:creationId xmlns:a16="http://schemas.microsoft.com/office/drawing/2014/main" id="{9C2E866F-9709-47AE-6086-319C9CBEBF53}"/>
              </a:ext>
            </a:extLst>
          </p:cNvPr>
          <p:cNvPicPr>
            <a:picLocks noChangeAspect="1"/>
          </p:cNvPicPr>
          <p:nvPr/>
        </p:nvPicPr>
        <p:blipFill rotWithShape="1">
          <a:blip r:embed="rId4">
            <a:duotone>
              <a:schemeClr val="accent2">
                <a:shade val="45000"/>
                <a:satMod val="135000"/>
              </a:schemeClr>
              <a:prstClr val="white"/>
            </a:duotone>
          </a:blip>
          <a:srcRect l="23741"/>
          <a:stretch/>
        </p:blipFill>
        <p:spPr>
          <a:xfrm>
            <a:off x="6096000" y="0"/>
            <a:ext cx="7844720" cy="6858000"/>
          </a:xfrm>
          <a:prstGeom prst="rect">
            <a:avLst/>
          </a:prstGeom>
        </p:spPr>
      </p:pic>
      <p:pic>
        <p:nvPicPr>
          <p:cNvPr id="6" name="Picture 5" descr="A picture containing black, darkness&#10;&#10;Description automatically generated">
            <a:extLst>
              <a:ext uri="{FF2B5EF4-FFF2-40B4-BE49-F238E27FC236}">
                <a16:creationId xmlns:a16="http://schemas.microsoft.com/office/drawing/2014/main" id="{55B20C73-7E84-D182-FC8B-A01C1425897D}"/>
              </a:ext>
            </a:extLst>
          </p:cNvPr>
          <p:cNvPicPr>
            <a:picLocks noChangeAspect="1"/>
          </p:cNvPicPr>
          <p:nvPr/>
        </p:nvPicPr>
        <p:blipFill>
          <a:blip r:embed="rId5"/>
          <a:stretch>
            <a:fillRect/>
          </a:stretch>
        </p:blipFill>
        <p:spPr>
          <a:xfrm>
            <a:off x="2089588" y="4780439"/>
            <a:ext cx="1866024" cy="1866024"/>
          </a:xfrm>
          <a:prstGeom prst="rect">
            <a:avLst/>
          </a:prstGeom>
        </p:spPr>
      </p:pic>
    </p:spTree>
    <p:extLst>
      <p:ext uri="{BB962C8B-B14F-4D97-AF65-F5344CB8AC3E}">
        <p14:creationId xmlns:p14="http://schemas.microsoft.com/office/powerpoint/2010/main" val="4187764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55C19-0381-4A6E-A546-A301C83ED52F}"/>
              </a:ext>
            </a:extLst>
          </p:cNvPr>
          <p:cNvSpPr>
            <a:spLocks noGrp="1"/>
          </p:cNvSpPr>
          <p:nvPr>
            <p:ph type="title"/>
          </p:nvPr>
        </p:nvSpPr>
        <p:spPr>
          <a:xfrm>
            <a:off x="838198" y="547815"/>
            <a:ext cx="5167185" cy="1680519"/>
          </a:xfrm>
        </p:spPr>
        <p:txBody>
          <a:bodyPr vert="horz" lIns="91440" tIns="45720" rIns="91440" bIns="45720" rtlCol="0" anchor="ctr">
            <a:normAutofit fontScale="90000"/>
          </a:bodyPr>
          <a:lstStyle/>
          <a:p>
            <a:pPr>
              <a:spcAft>
                <a:spcPts val="800"/>
              </a:spcAft>
            </a:pPr>
            <a:r>
              <a:rPr lang="en-US" sz="2800" dirty="0"/>
              <a:t>Key Finding #2: </a:t>
            </a:r>
            <a:r>
              <a:rPr lang="en-GB" sz="2800" dirty="0"/>
              <a:t>At firm level, there is limited to no correlation between different scenarios in terms of financial impacts</a:t>
            </a:r>
            <a:endParaRPr lang="en-US" sz="2800" dirty="0">
              <a:effectLst/>
            </a:endParaRPr>
          </a:p>
        </p:txBody>
      </p:sp>
      <p:sp>
        <p:nvSpPr>
          <p:cNvPr id="3" name="Content Placeholder 2">
            <a:extLst>
              <a:ext uri="{FF2B5EF4-FFF2-40B4-BE49-F238E27FC236}">
                <a16:creationId xmlns:a16="http://schemas.microsoft.com/office/drawing/2014/main" id="{EEAE8E96-44A8-4CEF-A15C-36ED378E29D9}"/>
              </a:ext>
            </a:extLst>
          </p:cNvPr>
          <p:cNvSpPr>
            <a:spLocks noGrp="1"/>
          </p:cNvSpPr>
          <p:nvPr>
            <p:ph sz="half" idx="1"/>
          </p:nvPr>
        </p:nvSpPr>
        <p:spPr>
          <a:xfrm>
            <a:off x="917040" y="2393125"/>
            <a:ext cx="5178960" cy="2509710"/>
          </a:xfrm>
        </p:spPr>
        <p:txBody>
          <a:bodyPr vert="horz" lIns="91440" tIns="45720" rIns="91440" bIns="45720" rtlCol="0" anchor="ctr">
            <a:normAutofit/>
          </a:bodyPr>
          <a:lstStyle/>
          <a:p>
            <a:pPr marL="0" indent="0">
              <a:spcAft>
                <a:spcPts val="800"/>
              </a:spcAft>
              <a:buNone/>
            </a:pPr>
            <a:r>
              <a:rPr lang="en-US" sz="1200" b="1" dirty="0"/>
              <a:t>Companies find themselves in dramatically different positions on the distribution</a:t>
            </a:r>
          </a:p>
          <a:p>
            <a:pPr marL="0" indent="0">
              <a:spcAft>
                <a:spcPts val="800"/>
              </a:spcAft>
              <a:buNone/>
            </a:pPr>
            <a:r>
              <a:rPr lang="en-US" sz="1200" dirty="0"/>
              <a:t>A </a:t>
            </a:r>
            <a:r>
              <a:rPr lang="en-US" sz="1200" dirty="0" err="1"/>
              <a:t>lage</a:t>
            </a:r>
            <a:r>
              <a:rPr lang="en-US" sz="1200" dirty="0"/>
              <a:t> share of companies have scenario outcomes “with the wrong sign”, in other words where one scenario makes them a scenario “winner” and another a scenario “loser” (see the chart on right). In a handful of cases, this is so dramatic that one scenario suggests they will lose almost 100% of their value and another suggests they will nearly double their value. </a:t>
            </a:r>
          </a:p>
          <a:p>
            <a:pPr marL="0" indent="0">
              <a:spcAft>
                <a:spcPts val="800"/>
              </a:spcAft>
              <a:buNone/>
            </a:pPr>
            <a:r>
              <a:rPr lang="en-US" sz="1200" dirty="0"/>
              <a:t>Of course, the actual company profile is consistent, but key choices about the winning technologies and the cost-price profile of different energy technologies (renewables, hydropower, nuclear power) dramatically changes the picture</a:t>
            </a:r>
          </a:p>
        </p:txBody>
      </p:sp>
      <p:pic>
        <p:nvPicPr>
          <p:cNvPr id="6" name="Picture 5" descr="A picture containing text, screenshot&#10;&#10;Description automatically generated">
            <a:extLst>
              <a:ext uri="{FF2B5EF4-FFF2-40B4-BE49-F238E27FC236}">
                <a16:creationId xmlns:a16="http://schemas.microsoft.com/office/drawing/2014/main" id="{34A37312-99C0-0C7D-D615-661213B0E6BF}"/>
              </a:ext>
            </a:extLst>
          </p:cNvPr>
          <p:cNvPicPr>
            <a:picLocks noChangeAspect="1"/>
          </p:cNvPicPr>
          <p:nvPr/>
        </p:nvPicPr>
        <p:blipFill>
          <a:blip r:embed="rId2"/>
          <a:stretch>
            <a:fillRect/>
          </a:stretch>
        </p:blipFill>
        <p:spPr>
          <a:xfrm>
            <a:off x="6005383" y="601710"/>
            <a:ext cx="5885434" cy="5654580"/>
          </a:xfrm>
          <a:prstGeom prst="rect">
            <a:avLst/>
          </a:prstGeom>
        </p:spPr>
      </p:pic>
    </p:spTree>
    <p:extLst>
      <p:ext uri="{BB962C8B-B14F-4D97-AF65-F5344CB8AC3E}">
        <p14:creationId xmlns:p14="http://schemas.microsoft.com/office/powerpoint/2010/main" val="1685759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169DD87-3EBE-44CA-9654-8AE0466B27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Title 1">
            <a:extLst>
              <a:ext uri="{FF2B5EF4-FFF2-40B4-BE49-F238E27FC236}">
                <a16:creationId xmlns:a16="http://schemas.microsoft.com/office/drawing/2014/main" id="{6C46DE41-4996-673F-6F03-69EAC235A7B6}"/>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sz="2400" b="1" dirty="0">
                <a:latin typeface="+mn-lt"/>
              </a:rPr>
              <a:t>Breakdown by scenario – Valuation losses</a:t>
            </a:r>
          </a:p>
        </p:txBody>
      </p:sp>
      <p:pic>
        <p:nvPicPr>
          <p:cNvPr id="16" name="Picture 15" descr="A picture containing text, screenshot, plot, line&#10;&#10;Description automatically generated">
            <a:extLst>
              <a:ext uri="{FF2B5EF4-FFF2-40B4-BE49-F238E27FC236}">
                <a16:creationId xmlns:a16="http://schemas.microsoft.com/office/drawing/2014/main" id="{6BED9D2B-8D5C-39D9-7867-B32C0C788FB0}"/>
              </a:ext>
            </a:extLst>
          </p:cNvPr>
          <p:cNvPicPr>
            <a:picLocks noChangeAspect="1"/>
          </p:cNvPicPr>
          <p:nvPr/>
        </p:nvPicPr>
        <p:blipFill>
          <a:blip r:embed="rId2"/>
          <a:stretch>
            <a:fillRect/>
          </a:stretch>
        </p:blipFill>
        <p:spPr>
          <a:xfrm>
            <a:off x="272486" y="867592"/>
            <a:ext cx="5574774" cy="2880000"/>
          </a:xfrm>
          <a:prstGeom prst="rect">
            <a:avLst/>
          </a:prstGeom>
        </p:spPr>
      </p:pic>
      <p:pic>
        <p:nvPicPr>
          <p:cNvPr id="20" name="Picture 19" descr="A picture containing text, screenshot, line, diagram&#10;&#10;Description automatically generated">
            <a:extLst>
              <a:ext uri="{FF2B5EF4-FFF2-40B4-BE49-F238E27FC236}">
                <a16:creationId xmlns:a16="http://schemas.microsoft.com/office/drawing/2014/main" id="{5736B601-759D-B87C-F8F3-E61CC98A66DA}"/>
              </a:ext>
            </a:extLst>
          </p:cNvPr>
          <p:cNvPicPr>
            <a:picLocks noChangeAspect="1"/>
          </p:cNvPicPr>
          <p:nvPr/>
        </p:nvPicPr>
        <p:blipFill>
          <a:blip r:embed="rId3"/>
          <a:stretch>
            <a:fillRect/>
          </a:stretch>
        </p:blipFill>
        <p:spPr>
          <a:xfrm>
            <a:off x="5877740" y="848018"/>
            <a:ext cx="5574774" cy="2880000"/>
          </a:xfrm>
          <a:prstGeom prst="rect">
            <a:avLst/>
          </a:prstGeom>
        </p:spPr>
      </p:pic>
      <p:pic>
        <p:nvPicPr>
          <p:cNvPr id="27" name="Picture 26" descr="A picture containing text, screenshot, line, plot&#10;&#10;Description automatically generated">
            <a:extLst>
              <a:ext uri="{FF2B5EF4-FFF2-40B4-BE49-F238E27FC236}">
                <a16:creationId xmlns:a16="http://schemas.microsoft.com/office/drawing/2014/main" id="{772B863E-6E5D-A111-BC95-DC3936BADE4D}"/>
              </a:ext>
            </a:extLst>
          </p:cNvPr>
          <p:cNvPicPr>
            <a:picLocks noChangeAspect="1"/>
          </p:cNvPicPr>
          <p:nvPr/>
        </p:nvPicPr>
        <p:blipFill>
          <a:blip r:embed="rId4"/>
          <a:stretch>
            <a:fillRect/>
          </a:stretch>
        </p:blipFill>
        <p:spPr>
          <a:xfrm>
            <a:off x="242006" y="3728018"/>
            <a:ext cx="5574774" cy="2880000"/>
          </a:xfrm>
          <a:prstGeom prst="rect">
            <a:avLst/>
          </a:prstGeom>
        </p:spPr>
      </p:pic>
      <p:pic>
        <p:nvPicPr>
          <p:cNvPr id="29" name="Picture 28" descr="A picture containing text, screenshot, line, diagram&#10;&#10;Description automatically generated">
            <a:extLst>
              <a:ext uri="{FF2B5EF4-FFF2-40B4-BE49-F238E27FC236}">
                <a16:creationId xmlns:a16="http://schemas.microsoft.com/office/drawing/2014/main" id="{D5D5A5F8-97B7-0A12-7647-EB21932A0992}"/>
              </a:ext>
            </a:extLst>
          </p:cNvPr>
          <p:cNvPicPr>
            <a:picLocks noChangeAspect="1"/>
          </p:cNvPicPr>
          <p:nvPr/>
        </p:nvPicPr>
        <p:blipFill>
          <a:blip r:embed="rId5"/>
          <a:stretch>
            <a:fillRect/>
          </a:stretch>
        </p:blipFill>
        <p:spPr>
          <a:xfrm>
            <a:off x="5881051" y="3747592"/>
            <a:ext cx="5574775" cy="2880000"/>
          </a:xfrm>
          <a:prstGeom prst="rect">
            <a:avLst/>
          </a:prstGeom>
        </p:spPr>
      </p:pic>
    </p:spTree>
    <p:extLst>
      <p:ext uri="{BB962C8B-B14F-4D97-AF65-F5344CB8AC3E}">
        <p14:creationId xmlns:p14="http://schemas.microsoft.com/office/powerpoint/2010/main" val="2189626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C46DE41-4996-673F-6F03-69EAC235A7B6}"/>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sz="2400" b="1" dirty="0">
                <a:latin typeface="+mn-lt"/>
              </a:rPr>
              <a:t>Breakdown by scenario – PD losses</a:t>
            </a:r>
          </a:p>
        </p:txBody>
      </p:sp>
      <p:pic>
        <p:nvPicPr>
          <p:cNvPr id="3" name="Picture 2" descr="A picture containing text, screenshot, diagram, line&#10;&#10;Description automatically generated">
            <a:extLst>
              <a:ext uri="{FF2B5EF4-FFF2-40B4-BE49-F238E27FC236}">
                <a16:creationId xmlns:a16="http://schemas.microsoft.com/office/drawing/2014/main" id="{1A5F2157-6041-D2EF-CCC6-03568B59A8DB}"/>
              </a:ext>
            </a:extLst>
          </p:cNvPr>
          <p:cNvPicPr>
            <a:picLocks noChangeAspect="1"/>
          </p:cNvPicPr>
          <p:nvPr/>
        </p:nvPicPr>
        <p:blipFill>
          <a:blip r:embed="rId2"/>
          <a:stretch>
            <a:fillRect/>
          </a:stretch>
        </p:blipFill>
        <p:spPr>
          <a:xfrm>
            <a:off x="523707" y="963476"/>
            <a:ext cx="5498883" cy="2880000"/>
          </a:xfrm>
          <a:prstGeom prst="rect">
            <a:avLst/>
          </a:prstGeom>
        </p:spPr>
      </p:pic>
      <p:pic>
        <p:nvPicPr>
          <p:cNvPr id="8" name="Picture 7" descr="A picture containing text, screenshot, diagram, line&#10;&#10;Description automatically generated">
            <a:extLst>
              <a:ext uri="{FF2B5EF4-FFF2-40B4-BE49-F238E27FC236}">
                <a16:creationId xmlns:a16="http://schemas.microsoft.com/office/drawing/2014/main" id="{3A639EC2-305A-9C72-30C4-DDEBA7DBA544}"/>
              </a:ext>
            </a:extLst>
          </p:cNvPr>
          <p:cNvPicPr>
            <a:picLocks noChangeAspect="1"/>
          </p:cNvPicPr>
          <p:nvPr/>
        </p:nvPicPr>
        <p:blipFill>
          <a:blip r:embed="rId3"/>
          <a:stretch>
            <a:fillRect/>
          </a:stretch>
        </p:blipFill>
        <p:spPr>
          <a:xfrm>
            <a:off x="419099" y="3769237"/>
            <a:ext cx="5498884" cy="2880000"/>
          </a:xfrm>
          <a:prstGeom prst="rect">
            <a:avLst/>
          </a:prstGeom>
        </p:spPr>
      </p:pic>
      <p:pic>
        <p:nvPicPr>
          <p:cNvPr id="18" name="Picture 17" descr="A picture containing text, screenshot, diagram, line&#10;&#10;Description automatically generated">
            <a:extLst>
              <a:ext uri="{FF2B5EF4-FFF2-40B4-BE49-F238E27FC236}">
                <a16:creationId xmlns:a16="http://schemas.microsoft.com/office/drawing/2014/main" id="{7B5C39AC-E670-5130-FE51-981CE8BE79E5}"/>
              </a:ext>
            </a:extLst>
          </p:cNvPr>
          <p:cNvPicPr>
            <a:picLocks noChangeAspect="1"/>
          </p:cNvPicPr>
          <p:nvPr/>
        </p:nvPicPr>
        <p:blipFill>
          <a:blip r:embed="rId4"/>
          <a:stretch>
            <a:fillRect/>
          </a:stretch>
        </p:blipFill>
        <p:spPr>
          <a:xfrm>
            <a:off x="6096000" y="889237"/>
            <a:ext cx="5498884" cy="2880000"/>
          </a:xfrm>
          <a:prstGeom prst="rect">
            <a:avLst/>
          </a:prstGeom>
        </p:spPr>
      </p:pic>
      <p:pic>
        <p:nvPicPr>
          <p:cNvPr id="21" name="Picture 20">
            <a:extLst>
              <a:ext uri="{FF2B5EF4-FFF2-40B4-BE49-F238E27FC236}">
                <a16:creationId xmlns:a16="http://schemas.microsoft.com/office/drawing/2014/main" id="{A54ED6DA-E1A6-624B-8713-D564598A53FB}"/>
              </a:ext>
            </a:extLst>
          </p:cNvPr>
          <p:cNvPicPr>
            <a:picLocks noChangeAspect="1"/>
          </p:cNvPicPr>
          <p:nvPr/>
        </p:nvPicPr>
        <p:blipFill>
          <a:blip r:embed="rId5"/>
          <a:stretch>
            <a:fillRect/>
          </a:stretch>
        </p:blipFill>
        <p:spPr>
          <a:xfrm>
            <a:off x="10887212" y="6555160"/>
            <a:ext cx="628682" cy="279414"/>
          </a:xfrm>
          <a:prstGeom prst="rect">
            <a:avLst/>
          </a:prstGeom>
        </p:spPr>
      </p:pic>
      <p:pic>
        <p:nvPicPr>
          <p:cNvPr id="22" name="Picture 21" descr="A green dotted line with a pointy point&#10;&#10;Description automatically generated with medium confidence">
            <a:extLst>
              <a:ext uri="{FF2B5EF4-FFF2-40B4-BE49-F238E27FC236}">
                <a16:creationId xmlns:a16="http://schemas.microsoft.com/office/drawing/2014/main" id="{BA85886A-810C-186F-547D-293FDBC8BE24}"/>
              </a:ext>
            </a:extLst>
          </p:cNvPr>
          <p:cNvPicPr>
            <a:picLocks noChangeAspect="1"/>
          </p:cNvPicPr>
          <p:nvPr/>
        </p:nvPicPr>
        <p:blipFill>
          <a:blip r:embed="rId6"/>
          <a:stretch>
            <a:fillRect/>
          </a:stretch>
        </p:blipFill>
        <p:spPr>
          <a:xfrm>
            <a:off x="6169410" y="3769237"/>
            <a:ext cx="5498883" cy="2880000"/>
          </a:xfrm>
          <a:prstGeom prst="rect">
            <a:avLst/>
          </a:prstGeom>
        </p:spPr>
      </p:pic>
    </p:spTree>
    <p:extLst>
      <p:ext uri="{BB962C8B-B14F-4D97-AF65-F5344CB8AC3E}">
        <p14:creationId xmlns:p14="http://schemas.microsoft.com/office/powerpoint/2010/main" val="2753429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AE170-0DD5-F226-5F42-5D75AB6FF3DD}"/>
              </a:ext>
            </a:extLst>
          </p:cNvPr>
          <p:cNvSpPr>
            <a:spLocks noGrp="1"/>
          </p:cNvSpPr>
          <p:nvPr>
            <p:ph type="title"/>
          </p:nvPr>
        </p:nvSpPr>
        <p:spPr>
          <a:xfrm>
            <a:off x="2110740" y="2063040"/>
            <a:ext cx="7902836" cy="2089860"/>
          </a:xfrm>
        </p:spPr>
        <p:txBody>
          <a:bodyPr>
            <a:noAutofit/>
          </a:bodyPr>
          <a:lstStyle/>
          <a:p>
            <a:r>
              <a:rPr lang="en-GB" sz="3200" dirty="0"/>
              <a:t>FINDING #3: Even when filtering those companies that have a negative shock across scenarios, the overall shock levels can be dramatically different</a:t>
            </a:r>
          </a:p>
        </p:txBody>
      </p:sp>
    </p:spTree>
    <p:extLst>
      <p:ext uri="{BB962C8B-B14F-4D97-AF65-F5344CB8AC3E}">
        <p14:creationId xmlns:p14="http://schemas.microsoft.com/office/powerpoint/2010/main" val="213271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55C19-0381-4A6E-A546-A301C83ED52F}"/>
              </a:ext>
            </a:extLst>
          </p:cNvPr>
          <p:cNvSpPr>
            <a:spLocks noGrp="1"/>
          </p:cNvSpPr>
          <p:nvPr>
            <p:ph type="title"/>
          </p:nvPr>
        </p:nvSpPr>
        <p:spPr>
          <a:xfrm>
            <a:off x="838198" y="547815"/>
            <a:ext cx="5167185" cy="1680519"/>
          </a:xfrm>
        </p:spPr>
        <p:txBody>
          <a:bodyPr vert="horz" lIns="91440" tIns="45720" rIns="91440" bIns="45720" rtlCol="0" anchor="ctr">
            <a:normAutofit fontScale="90000"/>
          </a:bodyPr>
          <a:lstStyle/>
          <a:p>
            <a:pPr>
              <a:spcAft>
                <a:spcPts val="800"/>
              </a:spcAft>
            </a:pPr>
            <a:r>
              <a:rPr lang="en-US" sz="2800" dirty="0"/>
              <a:t>Key Finding #3: </a:t>
            </a:r>
            <a:r>
              <a:rPr lang="en-GB" sz="2800" dirty="0"/>
              <a:t>Even when filtering those companies that have a negative shock across scenarios, the overall shock levels can be dramatically different</a:t>
            </a:r>
            <a:endParaRPr lang="en-US" sz="2800" dirty="0">
              <a:effectLst/>
            </a:endParaRPr>
          </a:p>
        </p:txBody>
      </p:sp>
      <p:sp>
        <p:nvSpPr>
          <p:cNvPr id="3" name="Content Placeholder 2">
            <a:extLst>
              <a:ext uri="{FF2B5EF4-FFF2-40B4-BE49-F238E27FC236}">
                <a16:creationId xmlns:a16="http://schemas.microsoft.com/office/drawing/2014/main" id="{EEAE8E96-44A8-4CEF-A15C-36ED378E29D9}"/>
              </a:ext>
            </a:extLst>
          </p:cNvPr>
          <p:cNvSpPr>
            <a:spLocks noGrp="1"/>
          </p:cNvSpPr>
          <p:nvPr>
            <p:ph sz="half" idx="1"/>
          </p:nvPr>
        </p:nvSpPr>
        <p:spPr>
          <a:xfrm>
            <a:off x="6174842" y="361819"/>
            <a:ext cx="5178960" cy="2509710"/>
          </a:xfrm>
        </p:spPr>
        <p:txBody>
          <a:bodyPr vert="horz" lIns="91440" tIns="45720" rIns="91440" bIns="45720" rtlCol="0" anchor="ctr">
            <a:normAutofit lnSpcReduction="10000"/>
          </a:bodyPr>
          <a:lstStyle/>
          <a:p>
            <a:pPr marL="0" indent="0">
              <a:spcAft>
                <a:spcPts val="800"/>
              </a:spcAft>
              <a:buNone/>
            </a:pPr>
            <a:r>
              <a:rPr lang="en-US" sz="1200" b="1" dirty="0"/>
              <a:t>The Figure below highlights that even when the scenarios have negative shocks for both scenarios, the actual correlation as to the size of the shock is effectively zero. </a:t>
            </a:r>
          </a:p>
          <a:p>
            <a:pPr marL="0" indent="0">
              <a:spcAft>
                <a:spcPts val="800"/>
              </a:spcAft>
              <a:buNone/>
            </a:pPr>
            <a:r>
              <a:rPr lang="en-US" sz="1200" dirty="0"/>
              <a:t>While the distribution provides some general trend, in particular insofar as there are almost no cases where the GCAM scenario has a high loss and other scenarios have a low loss, the inverse is not true. A large number of results cluster around an outcome with &gt;80% loss in other scenarios and &lt;20% loss for GCAM. The results also demonstrate some of the idiosyncrasies of climate stress-test models, with distributions at certain “tipping points” linear and in other places scattered randomly. </a:t>
            </a:r>
          </a:p>
          <a:p>
            <a:pPr marL="0" indent="0">
              <a:spcAft>
                <a:spcPts val="800"/>
              </a:spcAft>
              <a:buNone/>
            </a:pPr>
            <a:r>
              <a:rPr lang="en-US" sz="1200" dirty="0"/>
              <a:t>These findings are further highlighted by the dramatically different value changes of a sample of 25 companies with particularly significant differences (anonymized below). </a:t>
            </a:r>
          </a:p>
        </p:txBody>
      </p:sp>
      <p:pic>
        <p:nvPicPr>
          <p:cNvPr id="6" name="Picture 5" descr="A picture containing text, screenshot, diagram, map&#10;&#10;Description automatically generated">
            <a:extLst>
              <a:ext uri="{FF2B5EF4-FFF2-40B4-BE49-F238E27FC236}">
                <a16:creationId xmlns:a16="http://schemas.microsoft.com/office/drawing/2014/main" id="{76473337-2444-AA05-60D7-7718B9935B62}"/>
              </a:ext>
            </a:extLst>
          </p:cNvPr>
          <p:cNvPicPr>
            <a:picLocks noChangeAspect="1"/>
          </p:cNvPicPr>
          <p:nvPr/>
        </p:nvPicPr>
        <p:blipFill>
          <a:blip r:embed="rId2"/>
          <a:stretch>
            <a:fillRect/>
          </a:stretch>
        </p:blipFill>
        <p:spPr>
          <a:xfrm>
            <a:off x="401963" y="3429000"/>
            <a:ext cx="5772879" cy="2995930"/>
          </a:xfrm>
          <a:prstGeom prst="rect">
            <a:avLst/>
          </a:prstGeom>
        </p:spPr>
      </p:pic>
      <p:pic>
        <p:nvPicPr>
          <p:cNvPr id="5" name="Picture 4" descr="A picture containing text, screenshot, line, diagram&#10;&#10;Description automatically generated">
            <a:extLst>
              <a:ext uri="{FF2B5EF4-FFF2-40B4-BE49-F238E27FC236}">
                <a16:creationId xmlns:a16="http://schemas.microsoft.com/office/drawing/2014/main" id="{9F3EA6C4-59C7-3B9E-B88C-D79213F7F0AA}"/>
              </a:ext>
            </a:extLst>
          </p:cNvPr>
          <p:cNvPicPr>
            <a:picLocks noChangeAspect="1"/>
          </p:cNvPicPr>
          <p:nvPr/>
        </p:nvPicPr>
        <p:blipFill>
          <a:blip r:embed="rId3"/>
          <a:stretch>
            <a:fillRect/>
          </a:stretch>
        </p:blipFill>
        <p:spPr>
          <a:xfrm>
            <a:off x="6444225" y="3429000"/>
            <a:ext cx="5044948" cy="2871528"/>
          </a:xfrm>
          <a:prstGeom prst="rect">
            <a:avLst/>
          </a:prstGeom>
        </p:spPr>
      </p:pic>
    </p:spTree>
    <p:extLst>
      <p:ext uri="{BB962C8B-B14F-4D97-AF65-F5344CB8AC3E}">
        <p14:creationId xmlns:p14="http://schemas.microsoft.com/office/powerpoint/2010/main" val="3069574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0">
            <a:extLst>
              <a:ext uri="{FF2B5EF4-FFF2-40B4-BE49-F238E27FC236}">
                <a16:creationId xmlns:a16="http://schemas.microsoft.com/office/drawing/2014/main" id="{4169DD87-3EBE-44CA-9654-8AE0466B27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Title 1">
            <a:extLst>
              <a:ext uri="{FF2B5EF4-FFF2-40B4-BE49-F238E27FC236}">
                <a16:creationId xmlns:a16="http://schemas.microsoft.com/office/drawing/2014/main" id="{7A0A1EC2-A954-6191-2290-ED49F609981C}"/>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sz="2400" b="1" dirty="0">
                <a:latin typeface="+mn-lt"/>
              </a:rPr>
              <a:t>Breakdown by scenario – Valuation losses</a:t>
            </a:r>
          </a:p>
        </p:txBody>
      </p:sp>
      <p:pic>
        <p:nvPicPr>
          <p:cNvPr id="3" name="Picture 2" descr="A picture containing text, screenshot, diagram&#10;&#10;Description automatically generated">
            <a:extLst>
              <a:ext uri="{FF2B5EF4-FFF2-40B4-BE49-F238E27FC236}">
                <a16:creationId xmlns:a16="http://schemas.microsoft.com/office/drawing/2014/main" id="{CB675A07-DEBA-E36E-07DB-440ABCA869E1}"/>
              </a:ext>
            </a:extLst>
          </p:cNvPr>
          <p:cNvPicPr>
            <a:picLocks noChangeAspect="1"/>
          </p:cNvPicPr>
          <p:nvPr/>
        </p:nvPicPr>
        <p:blipFill>
          <a:blip r:embed="rId2"/>
          <a:stretch>
            <a:fillRect/>
          </a:stretch>
        </p:blipFill>
        <p:spPr>
          <a:xfrm>
            <a:off x="450225" y="843953"/>
            <a:ext cx="5524609" cy="2880000"/>
          </a:xfrm>
          <a:prstGeom prst="rect">
            <a:avLst/>
          </a:prstGeom>
        </p:spPr>
      </p:pic>
      <p:pic>
        <p:nvPicPr>
          <p:cNvPr id="5" name="Picture 4" descr="A picture containing text, screenshot&#10;&#10;Description automatically generated">
            <a:extLst>
              <a:ext uri="{FF2B5EF4-FFF2-40B4-BE49-F238E27FC236}">
                <a16:creationId xmlns:a16="http://schemas.microsoft.com/office/drawing/2014/main" id="{674DD5BB-F1BB-BC36-3311-01D403F9D9FC}"/>
              </a:ext>
            </a:extLst>
          </p:cNvPr>
          <p:cNvPicPr>
            <a:picLocks noChangeAspect="1"/>
          </p:cNvPicPr>
          <p:nvPr/>
        </p:nvPicPr>
        <p:blipFill>
          <a:blip r:embed="rId3"/>
          <a:stretch>
            <a:fillRect/>
          </a:stretch>
        </p:blipFill>
        <p:spPr>
          <a:xfrm>
            <a:off x="6217165" y="823500"/>
            <a:ext cx="5524609" cy="2880000"/>
          </a:xfrm>
          <a:prstGeom prst="rect">
            <a:avLst/>
          </a:prstGeom>
        </p:spPr>
      </p:pic>
      <p:pic>
        <p:nvPicPr>
          <p:cNvPr id="7" name="Picture 6" descr="A picture containing text, screenshot&#10;&#10;Description automatically generated">
            <a:extLst>
              <a:ext uri="{FF2B5EF4-FFF2-40B4-BE49-F238E27FC236}">
                <a16:creationId xmlns:a16="http://schemas.microsoft.com/office/drawing/2014/main" id="{BF62374B-8C25-36CE-5489-38E46337DF55}"/>
              </a:ext>
            </a:extLst>
          </p:cNvPr>
          <p:cNvPicPr>
            <a:picLocks noChangeAspect="1"/>
          </p:cNvPicPr>
          <p:nvPr/>
        </p:nvPicPr>
        <p:blipFill>
          <a:blip r:embed="rId4"/>
          <a:stretch>
            <a:fillRect/>
          </a:stretch>
        </p:blipFill>
        <p:spPr>
          <a:xfrm>
            <a:off x="450225" y="3723953"/>
            <a:ext cx="5524609" cy="2880000"/>
          </a:xfrm>
          <a:prstGeom prst="rect">
            <a:avLst/>
          </a:prstGeom>
        </p:spPr>
      </p:pic>
      <p:pic>
        <p:nvPicPr>
          <p:cNvPr id="9" name="Picture 8" descr="A picture containing text, screenshot, map, diagram&#10;&#10;Description automatically generated">
            <a:extLst>
              <a:ext uri="{FF2B5EF4-FFF2-40B4-BE49-F238E27FC236}">
                <a16:creationId xmlns:a16="http://schemas.microsoft.com/office/drawing/2014/main" id="{E6D9402F-59DF-8C61-53EB-C31AC9CB12CC}"/>
              </a:ext>
            </a:extLst>
          </p:cNvPr>
          <p:cNvPicPr>
            <a:picLocks noChangeAspect="1"/>
          </p:cNvPicPr>
          <p:nvPr/>
        </p:nvPicPr>
        <p:blipFill>
          <a:blip r:embed="rId5"/>
          <a:stretch>
            <a:fillRect/>
          </a:stretch>
        </p:blipFill>
        <p:spPr>
          <a:xfrm>
            <a:off x="6217166" y="3703500"/>
            <a:ext cx="5524609" cy="2880000"/>
          </a:xfrm>
          <a:prstGeom prst="rect">
            <a:avLst/>
          </a:prstGeom>
        </p:spPr>
      </p:pic>
    </p:spTree>
    <p:extLst>
      <p:ext uri="{BB962C8B-B14F-4D97-AF65-F5344CB8AC3E}">
        <p14:creationId xmlns:p14="http://schemas.microsoft.com/office/powerpoint/2010/main" val="3795553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AE170-0DD5-F226-5F42-5D75AB6FF3DD}"/>
              </a:ext>
            </a:extLst>
          </p:cNvPr>
          <p:cNvSpPr>
            <a:spLocks noGrp="1"/>
          </p:cNvSpPr>
          <p:nvPr>
            <p:ph type="title"/>
          </p:nvPr>
        </p:nvSpPr>
        <p:spPr>
          <a:xfrm>
            <a:off x="2110740" y="2063040"/>
            <a:ext cx="7902836" cy="2089860"/>
          </a:xfrm>
        </p:spPr>
        <p:txBody>
          <a:bodyPr>
            <a:noAutofit/>
          </a:bodyPr>
          <a:lstStyle/>
          <a:p>
            <a:r>
              <a:rPr lang="en-GB" sz="3200" dirty="0"/>
              <a:t>FINDING #4: Crucially, the difference between NGFS scenarios suggest that the NGFS scenarios have a limited impact on comparability </a:t>
            </a:r>
          </a:p>
        </p:txBody>
      </p:sp>
    </p:spTree>
    <p:extLst>
      <p:ext uri="{BB962C8B-B14F-4D97-AF65-F5344CB8AC3E}">
        <p14:creationId xmlns:p14="http://schemas.microsoft.com/office/powerpoint/2010/main" val="3216462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55C19-0381-4A6E-A546-A301C83ED52F}"/>
              </a:ext>
            </a:extLst>
          </p:cNvPr>
          <p:cNvSpPr>
            <a:spLocks noGrp="1"/>
          </p:cNvSpPr>
          <p:nvPr>
            <p:ph type="title"/>
          </p:nvPr>
        </p:nvSpPr>
        <p:spPr>
          <a:xfrm>
            <a:off x="837417" y="547815"/>
            <a:ext cx="5167185" cy="1680519"/>
          </a:xfrm>
        </p:spPr>
        <p:txBody>
          <a:bodyPr vert="horz" lIns="91440" tIns="45720" rIns="91440" bIns="45720" rtlCol="0" anchor="ctr">
            <a:normAutofit fontScale="90000"/>
          </a:bodyPr>
          <a:lstStyle/>
          <a:p>
            <a:pPr>
              <a:spcAft>
                <a:spcPts val="800"/>
              </a:spcAft>
            </a:pPr>
            <a:r>
              <a:rPr lang="en-US" sz="2800" dirty="0"/>
              <a:t>Key Finding #4: </a:t>
            </a:r>
            <a:r>
              <a:rPr lang="en-GB" sz="2800" dirty="0"/>
              <a:t>Crucially, the difference between NGFS scenarios suggest that the NGFS scenarios have a limited impact on comparability </a:t>
            </a:r>
            <a:endParaRPr lang="en-US" sz="2800" dirty="0">
              <a:effectLst/>
            </a:endParaRPr>
          </a:p>
        </p:txBody>
      </p:sp>
      <p:sp>
        <p:nvSpPr>
          <p:cNvPr id="3" name="Content Placeholder 2">
            <a:extLst>
              <a:ext uri="{FF2B5EF4-FFF2-40B4-BE49-F238E27FC236}">
                <a16:creationId xmlns:a16="http://schemas.microsoft.com/office/drawing/2014/main" id="{EEAE8E96-44A8-4CEF-A15C-36ED378E29D9}"/>
              </a:ext>
            </a:extLst>
          </p:cNvPr>
          <p:cNvSpPr>
            <a:spLocks noGrp="1"/>
          </p:cNvSpPr>
          <p:nvPr>
            <p:ph sz="half" idx="1"/>
          </p:nvPr>
        </p:nvSpPr>
        <p:spPr>
          <a:xfrm>
            <a:off x="6174842" y="361819"/>
            <a:ext cx="5178960" cy="2509710"/>
          </a:xfrm>
        </p:spPr>
        <p:txBody>
          <a:bodyPr vert="horz" lIns="91440" tIns="45720" rIns="91440" bIns="45720" rtlCol="0" anchor="ctr">
            <a:normAutofit/>
          </a:bodyPr>
          <a:lstStyle/>
          <a:p>
            <a:pPr marL="0" indent="0">
              <a:spcAft>
                <a:spcPts val="800"/>
              </a:spcAft>
              <a:buNone/>
            </a:pPr>
            <a:r>
              <a:rPr lang="en-US" sz="1200" b="1" dirty="0"/>
              <a:t>The previous analysis has demonstrated the lack of correlation between the NGFS GCAM and REMIND scenarios.</a:t>
            </a:r>
          </a:p>
          <a:p>
            <a:pPr marL="0" indent="0">
              <a:spcAft>
                <a:spcPts val="800"/>
              </a:spcAft>
              <a:buNone/>
            </a:pPr>
            <a:r>
              <a:rPr lang="en-US" sz="1200" dirty="0"/>
              <a:t>The NGFS advertises their scenarios as “</a:t>
            </a:r>
            <a:r>
              <a:rPr lang="en-GB" sz="1200" dirty="0"/>
              <a:t>a global, harmonised set of transition pathways.” While the scenarios are surely “harmonized”, this does not yield consistent outcomes in stress-test scenarios. In fact, the analysis did not consider a third NGFS scenario (MESSAGE), given its dramatically different dynamic in the power sector, with significant increases to gas-fired power capacity for example until the end of the century. Including MESSAGE would have further skewed the results.</a:t>
            </a:r>
          </a:p>
          <a:p>
            <a:pPr marL="0" indent="0">
              <a:spcAft>
                <a:spcPts val="800"/>
              </a:spcAft>
              <a:buNone/>
            </a:pPr>
            <a:r>
              <a:rPr lang="en-GB" sz="1200" dirty="0"/>
              <a:t>Thus, even users choosing only among NGFS scenarios will thus have a high degree of outcome sensitivity to their scenario input choice. </a:t>
            </a:r>
            <a:endParaRPr lang="en-US" sz="1200" dirty="0"/>
          </a:p>
        </p:txBody>
      </p:sp>
      <p:pic>
        <p:nvPicPr>
          <p:cNvPr id="5" name="Picture 4" descr="A picture containing text, plot, diagram, screenshot&#10;&#10;Description automatically generated">
            <a:extLst>
              <a:ext uri="{FF2B5EF4-FFF2-40B4-BE49-F238E27FC236}">
                <a16:creationId xmlns:a16="http://schemas.microsoft.com/office/drawing/2014/main" id="{AB3B5C8F-32EA-F62A-EA0F-80C92C9D51CC}"/>
              </a:ext>
            </a:extLst>
          </p:cNvPr>
          <p:cNvPicPr>
            <a:picLocks noChangeAspect="1"/>
          </p:cNvPicPr>
          <p:nvPr/>
        </p:nvPicPr>
        <p:blipFill>
          <a:blip r:embed="rId2"/>
          <a:stretch>
            <a:fillRect/>
          </a:stretch>
        </p:blipFill>
        <p:spPr>
          <a:xfrm>
            <a:off x="2801649" y="3166751"/>
            <a:ext cx="6224587" cy="3329430"/>
          </a:xfrm>
          <a:prstGeom prst="rect">
            <a:avLst/>
          </a:prstGeom>
        </p:spPr>
      </p:pic>
    </p:spTree>
    <p:extLst>
      <p:ext uri="{BB962C8B-B14F-4D97-AF65-F5344CB8AC3E}">
        <p14:creationId xmlns:p14="http://schemas.microsoft.com/office/powerpoint/2010/main" val="1747188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D2CE-E4D0-D26F-6080-02B93B1EAD7D}"/>
              </a:ext>
            </a:extLst>
          </p:cNvPr>
          <p:cNvSpPr>
            <a:spLocks noGrp="1"/>
          </p:cNvSpPr>
          <p:nvPr>
            <p:ph type="title"/>
          </p:nvPr>
        </p:nvSpPr>
        <p:spPr/>
        <p:txBody>
          <a:bodyPr>
            <a:normAutofit/>
          </a:bodyPr>
          <a:lstStyle/>
          <a:p>
            <a:r>
              <a:rPr lang="de-DE" sz="2400" dirty="0" err="1"/>
              <a:t>Implications</a:t>
            </a:r>
            <a:endParaRPr lang="en-GB" sz="2400" dirty="0"/>
          </a:p>
        </p:txBody>
      </p:sp>
      <p:sp>
        <p:nvSpPr>
          <p:cNvPr id="3" name="Content Placeholder 2">
            <a:extLst>
              <a:ext uri="{FF2B5EF4-FFF2-40B4-BE49-F238E27FC236}">
                <a16:creationId xmlns:a16="http://schemas.microsoft.com/office/drawing/2014/main" id="{A0A9A271-2286-5819-070B-203690799214}"/>
              </a:ext>
            </a:extLst>
          </p:cNvPr>
          <p:cNvSpPr>
            <a:spLocks noGrp="1"/>
          </p:cNvSpPr>
          <p:nvPr>
            <p:ph idx="1"/>
          </p:nvPr>
        </p:nvSpPr>
        <p:spPr>
          <a:xfrm>
            <a:off x="838200" y="1561610"/>
            <a:ext cx="10515600" cy="4351338"/>
          </a:xfrm>
        </p:spPr>
        <p:txBody>
          <a:bodyPr>
            <a:noAutofit/>
          </a:bodyPr>
          <a:lstStyle/>
          <a:p>
            <a:pPr marL="0" indent="0">
              <a:buNone/>
            </a:pPr>
            <a:r>
              <a:rPr lang="en-GB" sz="1600" b="1" dirty="0">
                <a:effectLst/>
                <a:latin typeface="+mn-lt"/>
                <a:ea typeface="Calibri" panose="020F0502020204030204" pitchFamily="34" charset="0"/>
                <a:cs typeface="Times New Roman" panose="02020603050405020304" pitchFamily="18" charset="0"/>
              </a:rPr>
              <a:t>The analysis above highlights the high degree of sensitivity of stress-test outcomes to scenario inputs. This finding is not new intuitively, but the degree of that sensitivity even when using similar ambition level scenarios as part of a quantitative analysis is striking. </a:t>
            </a:r>
          </a:p>
          <a:p>
            <a:pPr marL="0" indent="0">
              <a:buNone/>
            </a:pPr>
            <a:r>
              <a:rPr lang="en-GB" sz="1600" dirty="0">
                <a:ea typeface="Calibri" panose="020F0502020204030204" pitchFamily="34" charset="0"/>
                <a:cs typeface="Times New Roman" panose="02020603050405020304" pitchFamily="18" charset="0"/>
              </a:rPr>
              <a:t>What is more, the analysis here is only limited to 5 scenarios and further scenarios would likely have also show different pictures. Crucially, this does not make the transition random. The overall results are consistently negative, even if different degrees, and we understand key distinctions between high-carbon and low-carbon trajectories. But the underlying results of these exercises are highly sensitive to their inputs.</a:t>
            </a:r>
          </a:p>
          <a:p>
            <a:pPr marL="0" indent="0">
              <a:buNone/>
            </a:pPr>
            <a:r>
              <a:rPr lang="en-GB" sz="1600" dirty="0">
                <a:effectLst/>
                <a:latin typeface="+mn-lt"/>
                <a:ea typeface="Calibri" panose="020F0502020204030204" pitchFamily="34" charset="0"/>
                <a:cs typeface="Times New Roman" panose="02020603050405020304" pitchFamily="18" charset="0"/>
              </a:rPr>
              <a:t>Of course, it is also important to highlight caveats to the work. The analysis was run using one type of stress-tes</a:t>
            </a:r>
            <a:r>
              <a:rPr lang="en-GB" sz="1600" dirty="0">
                <a:ea typeface="Calibri" panose="020F0502020204030204" pitchFamily="34" charset="0"/>
                <a:cs typeface="Times New Roman" panose="02020603050405020304" pitchFamily="18" charset="0"/>
              </a:rPr>
              <a:t>t model and one type of data input, and thus other models and data sources may show different results and a larger degree of correlation. </a:t>
            </a:r>
            <a:endParaRPr lang="en-GB" sz="1600" dirty="0">
              <a:effectLst/>
              <a:latin typeface="+mn-lt"/>
              <a:ea typeface="Calibri" panose="020F0502020204030204" pitchFamily="34" charset="0"/>
              <a:cs typeface="Times New Roman" panose="02020603050405020304" pitchFamily="18" charset="0"/>
            </a:endParaRPr>
          </a:p>
          <a:p>
            <a:pPr marL="0" indent="0">
              <a:buNone/>
            </a:pPr>
            <a:r>
              <a:rPr lang="en-GB" sz="1600" b="1" dirty="0">
                <a:ea typeface="Calibri" panose="020F0502020204030204" pitchFamily="34" charset="0"/>
                <a:cs typeface="Times New Roman" panose="02020603050405020304" pitchFamily="18" charset="0"/>
              </a:rPr>
              <a:t>Ultimately, this work reinforces the core recommendation of the 1in1000 programme to move away from individual sets of stress-test exercises to what we call “bulk stress-testing”, in order to address this results sensitivity</a:t>
            </a:r>
          </a:p>
          <a:p>
            <a:pPr marL="0" indent="0">
              <a:buNone/>
            </a:pPr>
            <a:r>
              <a:rPr lang="en-GB" sz="1600" dirty="0">
                <a:ea typeface="Calibri" panose="020F0502020204030204" pitchFamily="34" charset="0"/>
                <a:cs typeface="Times New Roman" panose="02020603050405020304" pitchFamily="18" charset="0"/>
              </a:rPr>
              <a:t>Technology improvements and computing capacities mean scenario simulations can now involve several 100 different scenario runs in parallel, as well as of course in parallel the capacity to assess the sensitivity to other model inputs (e.g. discount rate, terminal value). This study provides strong evidence that financial institutions and regulators need to consider a broader set of climate scenarios in stress-testing research which could have profound implications for policymakers. Controlled sensitivity analysis can also be a powerful mechanism to isolate the most material value drivers across these distributions and understand what drives the key differences in the results summarized in this note. </a:t>
            </a:r>
          </a:p>
        </p:txBody>
      </p:sp>
    </p:spTree>
    <p:extLst>
      <p:ext uri="{BB962C8B-B14F-4D97-AF65-F5344CB8AC3E}">
        <p14:creationId xmlns:p14="http://schemas.microsoft.com/office/powerpoint/2010/main" val="1704950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F67BE24A-B428-9B48-25EC-49B785CF88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80" y="4832443"/>
            <a:ext cx="1723320" cy="1814020"/>
          </a:xfrm>
          <a:prstGeom prst="rect">
            <a:avLst/>
          </a:prstGeom>
        </p:spPr>
      </p:pic>
      <p:pic>
        <p:nvPicPr>
          <p:cNvPr id="2" name="Picture 1" descr="A picture containing building, sign, outdoor, text&#10;&#10;Description automatically generated">
            <a:extLst>
              <a:ext uri="{FF2B5EF4-FFF2-40B4-BE49-F238E27FC236}">
                <a16:creationId xmlns:a16="http://schemas.microsoft.com/office/drawing/2014/main" id="{BA0E7646-8DE3-211E-117E-C41B211468BF}"/>
              </a:ext>
            </a:extLst>
          </p:cNvPr>
          <p:cNvPicPr>
            <a:picLocks noChangeAspect="1"/>
          </p:cNvPicPr>
          <p:nvPr/>
        </p:nvPicPr>
        <p:blipFill rotWithShape="1">
          <a:blip r:embed="rId3">
            <a:duotone>
              <a:schemeClr val="accent2">
                <a:shade val="45000"/>
                <a:satMod val="135000"/>
              </a:schemeClr>
              <a:prstClr val="white"/>
            </a:duotone>
          </a:blip>
          <a:srcRect l="23741"/>
          <a:stretch/>
        </p:blipFill>
        <p:spPr>
          <a:xfrm>
            <a:off x="6096000" y="0"/>
            <a:ext cx="7844720" cy="6858000"/>
          </a:xfrm>
          <a:prstGeom prst="rect">
            <a:avLst/>
          </a:prstGeom>
        </p:spPr>
      </p:pic>
    </p:spTree>
    <p:extLst>
      <p:ext uri="{BB962C8B-B14F-4D97-AF65-F5344CB8AC3E}">
        <p14:creationId xmlns:p14="http://schemas.microsoft.com/office/powerpoint/2010/main" val="1440111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9BE88C-183B-EF35-5A9C-6A41DA94A8FD}"/>
              </a:ext>
            </a:extLst>
          </p:cNvPr>
          <p:cNvSpPr>
            <a:spLocks noGrp="1"/>
          </p:cNvSpPr>
          <p:nvPr>
            <p:ph sz="half" idx="1"/>
          </p:nvPr>
        </p:nvSpPr>
        <p:spPr>
          <a:xfrm>
            <a:off x="838200" y="904297"/>
            <a:ext cx="5181600" cy="5272666"/>
          </a:xfrm>
        </p:spPr>
        <p:txBody>
          <a:bodyPr>
            <a:normAutofit/>
          </a:bodyPr>
          <a:lstStyle/>
          <a:p>
            <a:pPr marL="0" indent="0">
              <a:buNone/>
            </a:pPr>
            <a:r>
              <a:rPr lang="de-DE" sz="1200" i="1" dirty="0" err="1"/>
              <a:t>Authors</a:t>
            </a:r>
            <a:r>
              <a:rPr lang="de-DE" sz="1200" i="1" dirty="0"/>
              <a:t>: Antonio Buller, Franziska Fischer, Matteo Gasparini, Moritz Bär, Jakub </a:t>
            </a:r>
            <a:r>
              <a:rPr lang="de-DE" sz="1200" i="1" dirty="0" err="1"/>
              <a:t>Cervenka</a:t>
            </a:r>
            <a:r>
              <a:rPr lang="de-DE" sz="1200" i="1" dirty="0"/>
              <a:t>, </a:t>
            </a:r>
            <a:r>
              <a:rPr lang="de-DE" sz="1200" i="1" dirty="0" err="1"/>
              <a:t>Gireesh</a:t>
            </a:r>
            <a:r>
              <a:rPr lang="de-DE" sz="1200" i="1" dirty="0"/>
              <a:t> </a:t>
            </a:r>
            <a:r>
              <a:rPr lang="de-DE" sz="1200" i="1" dirty="0" err="1"/>
              <a:t>Shrimali</a:t>
            </a:r>
            <a:r>
              <a:rPr lang="de-DE" sz="1200" i="1" dirty="0"/>
              <a:t>, Jakob Thomä</a:t>
            </a:r>
          </a:p>
          <a:p>
            <a:pPr marL="0" indent="0">
              <a:buNone/>
            </a:pPr>
            <a:endParaRPr lang="de-DE" sz="1200" i="1" dirty="0"/>
          </a:p>
          <a:p>
            <a:pPr marL="0" indent="0">
              <a:buNone/>
            </a:pPr>
            <a:endParaRPr lang="de-DE" sz="1200" i="1" dirty="0"/>
          </a:p>
          <a:p>
            <a:pPr marL="0" indent="0">
              <a:buNone/>
            </a:pPr>
            <a:endParaRPr lang="de-DE" sz="1200" i="1" dirty="0"/>
          </a:p>
          <a:p>
            <a:pPr marL="0" indent="0">
              <a:buNone/>
            </a:pPr>
            <a:endParaRPr lang="de-DE" sz="1200" i="1" dirty="0"/>
          </a:p>
          <a:p>
            <a:pPr marL="0" indent="0">
              <a:buNone/>
            </a:pPr>
            <a:endParaRPr lang="de-DE" sz="1200" i="1" dirty="0"/>
          </a:p>
          <a:p>
            <a:pPr marL="0" indent="0">
              <a:buNone/>
            </a:pPr>
            <a:endParaRPr lang="de-DE" sz="1200" b="1" dirty="0"/>
          </a:p>
          <a:p>
            <a:pPr marL="0" indent="0">
              <a:buNone/>
            </a:pPr>
            <a:r>
              <a:rPr lang="de-DE" sz="1200" b="1" dirty="0"/>
              <a:t>FUNDING</a:t>
            </a:r>
            <a:r>
              <a:rPr lang="de-DE" sz="1400" b="1" dirty="0"/>
              <a:t>:</a:t>
            </a:r>
            <a:endParaRPr lang="de-DE" sz="1200" b="1" dirty="0"/>
          </a:p>
          <a:p>
            <a:pPr marL="0" indent="0">
              <a:buNone/>
            </a:pPr>
            <a:r>
              <a:rPr lang="de-DE" sz="1200" b="1" dirty="0"/>
              <a:t>LIFEPACTA2</a:t>
            </a:r>
          </a:p>
          <a:p>
            <a:pPr marL="0" indent="0">
              <a:buNone/>
            </a:pPr>
            <a:endParaRPr lang="de-DE" sz="1200" b="1" dirty="0"/>
          </a:p>
        </p:txBody>
      </p:sp>
      <p:sp>
        <p:nvSpPr>
          <p:cNvPr id="4" name="Content Placeholder 3">
            <a:extLst>
              <a:ext uri="{FF2B5EF4-FFF2-40B4-BE49-F238E27FC236}">
                <a16:creationId xmlns:a16="http://schemas.microsoft.com/office/drawing/2014/main" id="{F8EF96BC-6EBC-10E4-6B4D-0E21778DFA3A}"/>
              </a:ext>
            </a:extLst>
          </p:cNvPr>
          <p:cNvSpPr>
            <a:spLocks noGrp="1"/>
          </p:cNvSpPr>
          <p:nvPr>
            <p:ph sz="half" idx="2"/>
          </p:nvPr>
        </p:nvSpPr>
        <p:spPr>
          <a:xfrm>
            <a:off x="6913348" y="845127"/>
            <a:ext cx="4440452" cy="5331836"/>
          </a:xfrm>
        </p:spPr>
        <p:txBody>
          <a:bodyPr>
            <a:normAutofit/>
          </a:bodyPr>
          <a:lstStyle/>
          <a:p>
            <a:pPr marL="0" indent="0">
              <a:buNone/>
            </a:pPr>
            <a:r>
              <a:rPr lang="en-GB" sz="1200" b="1" dirty="0"/>
              <a:t>About 1in1000</a:t>
            </a:r>
          </a:p>
          <a:p>
            <a:pPr marL="0" indent="0">
              <a:buNone/>
            </a:pPr>
            <a:r>
              <a:rPr lang="en-GB" sz="1200" dirty="0"/>
              <a:t>1in1000 is research collaboration between Oxford Sustainable Finance </a:t>
            </a:r>
            <a:r>
              <a:rPr lang="en-GB" sz="1200" dirty="0" err="1"/>
              <a:t>Iniaitiatve</a:t>
            </a:r>
            <a:r>
              <a:rPr lang="en-GB" sz="1200" dirty="0"/>
              <a:t> and Theia Finance Labs (Formerly 2° Investing </a:t>
            </a:r>
            <a:r>
              <a:rPr lang="en-GB" sz="1200" dirty="0" err="1"/>
              <a:t>Initaitive</a:t>
            </a:r>
            <a:r>
              <a:rPr lang="en-GB" sz="1200" dirty="0"/>
              <a:t> Germany) that brings together new &amp; existing research projects on long-termism, climate change, and (inter-)connected future risks for financial markets, the economy, and society. Its objective is to develop evidence, design tools, and build capacity to help financial institutions and supervisors to mitigate and adapt to future risks and challenges. The programme focuses on climate change (inter-) connected risks and challenges, notably risks stemming from ecosystem services and biodiversity loss, as well as risks from social cohesion and resilience. </a:t>
            </a:r>
          </a:p>
          <a:p>
            <a:pPr marL="0" indent="0">
              <a:buNone/>
            </a:pPr>
            <a:r>
              <a:rPr lang="en-GB" sz="1200" b="1" dirty="0"/>
              <a:t>About Theia Finance Labs</a:t>
            </a:r>
          </a:p>
          <a:p>
            <a:pPr marL="0" indent="0">
              <a:buNone/>
            </a:pPr>
            <a:r>
              <a:rPr lang="en-GB" sz="1200" dirty="0"/>
              <a:t>Theia Finance Labs (formerly 2° Investing Initiative Germany) is an independent, non-profit think tank incubating research solutions for the financial sector that help solve the climate crisis. The Theia Finance Labs name is inspired by the Greek goddess of sight, the light of the blue sky, and the value of gold, Theia, and by the Greek word </a:t>
            </a:r>
            <a:r>
              <a:rPr lang="en-GB" sz="1200" dirty="0" err="1"/>
              <a:t>Aletheia</a:t>
            </a:r>
            <a:r>
              <a:rPr lang="en-GB" sz="1200" dirty="0"/>
              <a:t>, which means “disclosure” or “truth”, literally “the state of not being hidden”. The new brand thus mirrors our goal to develop evidence-based research and tools that shed light on the intersection of finance, climate change, and long-term risks. Theia operates as a 100% non-profit organization. </a:t>
            </a:r>
          </a:p>
          <a:p>
            <a:pPr marL="0" indent="0">
              <a:buNone/>
            </a:pPr>
            <a:endParaRPr lang="en-GB" sz="1200" dirty="0"/>
          </a:p>
        </p:txBody>
      </p:sp>
      <p:pic>
        <p:nvPicPr>
          <p:cNvPr id="8" name="Picture 7" descr="Background pattern&#10;&#10;Description automatically generated">
            <a:extLst>
              <a:ext uri="{FF2B5EF4-FFF2-40B4-BE49-F238E27FC236}">
                <a16:creationId xmlns:a16="http://schemas.microsoft.com/office/drawing/2014/main" id="{DAF1ECDB-D32A-4078-981F-575A9D15A1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5063" y="904297"/>
            <a:ext cx="612140" cy="657225"/>
          </a:xfrm>
          <a:prstGeom prst="rect">
            <a:avLst/>
          </a:prstGeom>
        </p:spPr>
      </p:pic>
      <p:pic>
        <p:nvPicPr>
          <p:cNvPr id="5" name="Picture 4">
            <a:extLst>
              <a:ext uri="{FF2B5EF4-FFF2-40B4-BE49-F238E27FC236}">
                <a16:creationId xmlns:a16="http://schemas.microsoft.com/office/drawing/2014/main" id="{0F3FBEBE-A3B1-542C-044A-5456CA9E9AD3}"/>
              </a:ext>
            </a:extLst>
          </p:cNvPr>
          <p:cNvPicPr>
            <a:picLocks noChangeAspect="1"/>
          </p:cNvPicPr>
          <p:nvPr/>
        </p:nvPicPr>
        <p:blipFill>
          <a:blip r:embed="rId3"/>
          <a:stretch>
            <a:fillRect/>
          </a:stretch>
        </p:blipFill>
        <p:spPr>
          <a:xfrm>
            <a:off x="6172202" y="3022600"/>
            <a:ext cx="736600" cy="736600"/>
          </a:xfrm>
          <a:prstGeom prst="rect">
            <a:avLst/>
          </a:prstGeom>
        </p:spPr>
      </p:pic>
    </p:spTree>
    <p:extLst>
      <p:ext uri="{BB962C8B-B14F-4D97-AF65-F5344CB8AC3E}">
        <p14:creationId xmlns:p14="http://schemas.microsoft.com/office/powerpoint/2010/main" val="3940652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D2CE-E4D0-D26F-6080-02B93B1EAD7D}"/>
              </a:ext>
            </a:extLst>
          </p:cNvPr>
          <p:cNvSpPr>
            <a:spLocks noGrp="1"/>
          </p:cNvSpPr>
          <p:nvPr>
            <p:ph type="title"/>
          </p:nvPr>
        </p:nvSpPr>
        <p:spPr/>
        <p:txBody>
          <a:bodyPr>
            <a:normAutofit/>
          </a:bodyPr>
          <a:lstStyle/>
          <a:p>
            <a:r>
              <a:rPr lang="de-DE" sz="2400" dirty="0"/>
              <a:t>INTRODUCTION</a:t>
            </a:r>
            <a:endParaRPr lang="en-GB" sz="2400" dirty="0"/>
          </a:p>
        </p:txBody>
      </p:sp>
      <p:sp>
        <p:nvSpPr>
          <p:cNvPr id="3" name="Content Placeholder 2">
            <a:extLst>
              <a:ext uri="{FF2B5EF4-FFF2-40B4-BE49-F238E27FC236}">
                <a16:creationId xmlns:a16="http://schemas.microsoft.com/office/drawing/2014/main" id="{A0A9A271-2286-5819-070B-203690799214}"/>
              </a:ext>
            </a:extLst>
          </p:cNvPr>
          <p:cNvSpPr>
            <a:spLocks noGrp="1"/>
          </p:cNvSpPr>
          <p:nvPr>
            <p:ph idx="1"/>
          </p:nvPr>
        </p:nvSpPr>
        <p:spPr/>
        <p:txBody>
          <a:bodyPr>
            <a:normAutofit lnSpcReduction="10000"/>
          </a:bodyPr>
          <a:lstStyle/>
          <a:p>
            <a:pPr marL="0" indent="0">
              <a:buNone/>
            </a:pPr>
            <a:r>
              <a:rPr lang="de-DE" sz="1600" b="1" dirty="0"/>
              <a:t>The </a:t>
            </a:r>
            <a:r>
              <a:rPr lang="de-DE" sz="1600" b="1" dirty="0" err="1"/>
              <a:t>choice</a:t>
            </a:r>
            <a:r>
              <a:rPr lang="de-DE" sz="1600" b="1" dirty="0"/>
              <a:t> </a:t>
            </a:r>
            <a:r>
              <a:rPr lang="de-DE" sz="1600" b="1" dirty="0" err="1"/>
              <a:t>of</a:t>
            </a:r>
            <a:r>
              <a:rPr lang="de-DE" sz="1600" b="1" dirty="0"/>
              <a:t> </a:t>
            </a:r>
            <a:r>
              <a:rPr lang="de-DE" sz="1600" b="1" dirty="0" err="1"/>
              <a:t>scenarios</a:t>
            </a:r>
            <a:r>
              <a:rPr lang="de-DE" sz="1600" b="1" dirty="0"/>
              <a:t> in </a:t>
            </a:r>
            <a:r>
              <a:rPr lang="de-DE" sz="1600" b="1" dirty="0" err="1"/>
              <a:t>climate</a:t>
            </a:r>
            <a:r>
              <a:rPr lang="de-DE" sz="1600" b="1" dirty="0"/>
              <a:t> stress-test </a:t>
            </a:r>
            <a:r>
              <a:rPr lang="de-DE" sz="1600" b="1" dirty="0" err="1"/>
              <a:t>are</a:t>
            </a:r>
            <a:r>
              <a:rPr lang="de-DE" sz="1600" b="1" dirty="0"/>
              <a:t> </a:t>
            </a:r>
            <a:r>
              <a:rPr lang="de-DE" sz="1600" b="1" dirty="0" err="1"/>
              <a:t>generally</a:t>
            </a:r>
            <a:r>
              <a:rPr lang="de-DE" sz="1600" b="1" dirty="0"/>
              <a:t> </a:t>
            </a:r>
            <a:r>
              <a:rPr lang="de-DE" sz="1600" b="1" dirty="0" err="1"/>
              <a:t>recognized</a:t>
            </a:r>
            <a:r>
              <a:rPr lang="de-DE" sz="1600" b="1" dirty="0"/>
              <a:t> </a:t>
            </a:r>
            <a:r>
              <a:rPr lang="de-DE" sz="1600" b="1" dirty="0" err="1"/>
              <a:t>to</a:t>
            </a:r>
            <a:r>
              <a:rPr lang="de-DE" sz="1600" b="1" dirty="0"/>
              <a:t> </a:t>
            </a:r>
            <a:r>
              <a:rPr lang="de-DE" sz="1600" b="1" dirty="0" err="1"/>
              <a:t>be</a:t>
            </a:r>
            <a:r>
              <a:rPr lang="de-DE" sz="1600" b="1" dirty="0"/>
              <a:t> a </a:t>
            </a:r>
            <a:r>
              <a:rPr lang="de-DE" sz="1600" b="1" dirty="0" err="1"/>
              <a:t>key</a:t>
            </a:r>
            <a:r>
              <a:rPr lang="de-DE" sz="1600" b="1" dirty="0"/>
              <a:t> </a:t>
            </a:r>
            <a:r>
              <a:rPr lang="de-DE" sz="1600" b="1" dirty="0" err="1"/>
              <a:t>determinant</a:t>
            </a:r>
            <a:r>
              <a:rPr lang="de-DE" sz="1600" b="1" dirty="0"/>
              <a:t> </a:t>
            </a:r>
            <a:r>
              <a:rPr lang="de-DE" sz="1600" b="1" dirty="0" err="1"/>
              <a:t>of</a:t>
            </a:r>
            <a:r>
              <a:rPr lang="de-DE" sz="1600" b="1" dirty="0"/>
              <a:t> </a:t>
            </a:r>
            <a:r>
              <a:rPr lang="de-DE" sz="1600" b="1" dirty="0" err="1"/>
              <a:t>the</a:t>
            </a:r>
            <a:r>
              <a:rPr lang="de-DE" sz="1600" b="1" dirty="0"/>
              <a:t> </a:t>
            </a:r>
            <a:r>
              <a:rPr lang="de-DE" sz="1600" b="1" dirty="0" err="1"/>
              <a:t>outcomes</a:t>
            </a:r>
            <a:r>
              <a:rPr lang="de-DE" sz="1600" b="1" dirty="0"/>
              <a:t> </a:t>
            </a:r>
            <a:r>
              <a:rPr lang="de-DE" sz="1600" b="1" dirty="0" err="1"/>
              <a:t>of</a:t>
            </a:r>
            <a:r>
              <a:rPr lang="de-DE" sz="1600" b="1" dirty="0"/>
              <a:t> stress-test </a:t>
            </a:r>
            <a:r>
              <a:rPr lang="de-DE" sz="1600" b="1" dirty="0" err="1"/>
              <a:t>models</a:t>
            </a:r>
            <a:endParaRPr lang="de-DE" sz="1600" b="1" dirty="0"/>
          </a:p>
          <a:p>
            <a:pPr marL="0" indent="0">
              <a:buNone/>
            </a:pPr>
            <a:r>
              <a:rPr lang="de-DE" sz="1600" dirty="0"/>
              <a:t>Climate </a:t>
            </a:r>
            <a:r>
              <a:rPr lang="de-DE" sz="1600" dirty="0" err="1"/>
              <a:t>scenario</a:t>
            </a:r>
            <a:r>
              <a:rPr lang="de-DE" sz="1600" dirty="0"/>
              <a:t> variables </a:t>
            </a:r>
            <a:r>
              <a:rPr lang="de-DE" sz="1600" dirty="0" err="1"/>
              <a:t>are</a:t>
            </a:r>
            <a:r>
              <a:rPr lang="de-DE" sz="1600" dirty="0"/>
              <a:t> </a:t>
            </a:r>
            <a:r>
              <a:rPr lang="de-DE" sz="1600" dirty="0" err="1"/>
              <a:t>the</a:t>
            </a:r>
            <a:r>
              <a:rPr lang="de-DE" sz="1600" dirty="0"/>
              <a:t> </a:t>
            </a:r>
            <a:r>
              <a:rPr lang="en-GB" sz="1600" dirty="0"/>
              <a:t>‘value drivers’ that determine the production profiles of products and services and the evolution of both regulatory and market costs and prices. In light of the importance of scenarios, the Network for Greening the Financial System (NGFS) has selected a set of discrete scenarios designed to form the basis of their climate scenario and stress-test exercises. </a:t>
            </a:r>
            <a:endParaRPr lang="de-DE" sz="1600" dirty="0"/>
          </a:p>
          <a:p>
            <a:pPr marL="0" indent="0">
              <a:buNone/>
            </a:pPr>
            <a:r>
              <a:rPr lang="de-DE" sz="1600" b="1" dirty="0" err="1"/>
              <a:t>Despite</a:t>
            </a:r>
            <a:r>
              <a:rPr lang="de-DE" sz="1600" b="1" dirty="0"/>
              <a:t> </a:t>
            </a:r>
            <a:r>
              <a:rPr lang="de-DE" sz="1600" b="1" dirty="0" err="1"/>
              <a:t>their</a:t>
            </a:r>
            <a:r>
              <a:rPr lang="de-DE" sz="1600" b="1" dirty="0"/>
              <a:t> </a:t>
            </a:r>
            <a:r>
              <a:rPr lang="de-DE" sz="1600" b="1" dirty="0" err="1"/>
              <a:t>prominence</a:t>
            </a:r>
            <a:r>
              <a:rPr lang="de-DE" sz="1600" b="1" dirty="0"/>
              <a:t> </a:t>
            </a:r>
            <a:r>
              <a:rPr lang="de-DE" sz="1600" b="1" dirty="0" err="1"/>
              <a:t>of</a:t>
            </a:r>
            <a:r>
              <a:rPr lang="de-DE" sz="1600" b="1" dirty="0"/>
              <a:t> </a:t>
            </a:r>
            <a:r>
              <a:rPr lang="de-DE" sz="1600" b="1" dirty="0" err="1"/>
              <a:t>climate</a:t>
            </a:r>
            <a:r>
              <a:rPr lang="de-DE" sz="1600" b="1" dirty="0"/>
              <a:t> </a:t>
            </a:r>
            <a:r>
              <a:rPr lang="de-DE" sz="1600" b="1" dirty="0" err="1"/>
              <a:t>scenarios</a:t>
            </a:r>
            <a:r>
              <a:rPr lang="de-DE" sz="1600" b="1" dirty="0"/>
              <a:t>, </a:t>
            </a:r>
            <a:r>
              <a:rPr lang="de-DE" sz="1600" b="1" dirty="0" err="1"/>
              <a:t>there</a:t>
            </a:r>
            <a:r>
              <a:rPr lang="de-DE" sz="1600" b="1" dirty="0"/>
              <a:t> </a:t>
            </a:r>
            <a:r>
              <a:rPr lang="de-DE" sz="1600" b="1" dirty="0" err="1"/>
              <a:t>is</a:t>
            </a:r>
            <a:r>
              <a:rPr lang="de-DE" sz="1600" b="1" dirty="0"/>
              <a:t> </a:t>
            </a:r>
            <a:r>
              <a:rPr lang="de-DE" sz="1600" b="1" dirty="0" err="1"/>
              <a:t>little</a:t>
            </a:r>
            <a:r>
              <a:rPr lang="de-DE" sz="1600" b="1" dirty="0"/>
              <a:t> </a:t>
            </a:r>
            <a:r>
              <a:rPr lang="de-DE" sz="1600" b="1" dirty="0" err="1"/>
              <a:t>to</a:t>
            </a:r>
            <a:r>
              <a:rPr lang="de-DE" sz="1600" b="1" dirty="0"/>
              <a:t> </a:t>
            </a:r>
            <a:r>
              <a:rPr lang="de-DE" sz="1600" b="1" dirty="0" err="1"/>
              <a:t>no</a:t>
            </a:r>
            <a:r>
              <a:rPr lang="de-DE" sz="1600" b="1" dirty="0"/>
              <a:t> </a:t>
            </a:r>
            <a:r>
              <a:rPr lang="de-DE" sz="1600" b="1" dirty="0" err="1"/>
              <a:t>work</a:t>
            </a:r>
            <a:r>
              <a:rPr lang="de-DE" sz="1600" b="1" dirty="0"/>
              <a:t> </a:t>
            </a:r>
            <a:r>
              <a:rPr lang="de-DE" sz="1600" b="1" dirty="0" err="1"/>
              <a:t>done</a:t>
            </a:r>
            <a:r>
              <a:rPr lang="de-DE" sz="1600" b="1" dirty="0"/>
              <a:t> </a:t>
            </a:r>
            <a:r>
              <a:rPr lang="de-DE" sz="1600" b="1" dirty="0" err="1"/>
              <a:t>to</a:t>
            </a:r>
            <a:r>
              <a:rPr lang="de-DE" sz="1600" b="1" dirty="0"/>
              <a:t> date on </a:t>
            </a:r>
            <a:r>
              <a:rPr lang="de-DE" sz="1600" b="1" dirty="0" err="1"/>
              <a:t>the</a:t>
            </a:r>
            <a:r>
              <a:rPr lang="de-DE" sz="1600" b="1" dirty="0"/>
              <a:t> </a:t>
            </a:r>
            <a:r>
              <a:rPr lang="de-DE" sz="1600" b="1" dirty="0" err="1"/>
              <a:t>exact</a:t>
            </a:r>
            <a:r>
              <a:rPr lang="de-DE" sz="1600" b="1" dirty="0"/>
              <a:t> </a:t>
            </a:r>
            <a:r>
              <a:rPr lang="de-DE" sz="1600" b="1" dirty="0" err="1"/>
              <a:t>impacts</a:t>
            </a:r>
            <a:r>
              <a:rPr lang="de-DE" sz="1600" b="1" dirty="0"/>
              <a:t> </a:t>
            </a:r>
            <a:r>
              <a:rPr lang="de-DE" sz="1600" b="1" dirty="0" err="1"/>
              <a:t>of</a:t>
            </a:r>
            <a:r>
              <a:rPr lang="de-DE" sz="1600" b="1" dirty="0"/>
              <a:t> </a:t>
            </a:r>
            <a:r>
              <a:rPr lang="de-DE" sz="1600" b="1" dirty="0" err="1"/>
              <a:t>the</a:t>
            </a:r>
            <a:r>
              <a:rPr lang="de-DE" sz="1600" b="1" dirty="0"/>
              <a:t> </a:t>
            </a:r>
            <a:r>
              <a:rPr lang="de-DE" sz="1600" b="1" dirty="0" err="1"/>
              <a:t>scenario</a:t>
            </a:r>
            <a:r>
              <a:rPr lang="de-DE" sz="1600" b="1" dirty="0"/>
              <a:t> </a:t>
            </a:r>
            <a:r>
              <a:rPr lang="de-DE" sz="1600" b="1" dirty="0" err="1"/>
              <a:t>choices</a:t>
            </a:r>
            <a:r>
              <a:rPr lang="de-DE" sz="1600" b="1" dirty="0"/>
              <a:t> on stress-test </a:t>
            </a:r>
            <a:r>
              <a:rPr lang="de-DE" sz="1600" b="1" dirty="0" err="1"/>
              <a:t>outcomes</a:t>
            </a:r>
            <a:r>
              <a:rPr lang="de-DE" sz="1600" b="1" dirty="0"/>
              <a:t> and </a:t>
            </a:r>
            <a:r>
              <a:rPr lang="de-DE" sz="1600" b="1" dirty="0" err="1"/>
              <a:t>the</a:t>
            </a:r>
            <a:r>
              <a:rPr lang="de-DE" sz="1600" b="1" dirty="0"/>
              <a:t> </a:t>
            </a:r>
            <a:r>
              <a:rPr lang="de-DE" sz="1600" b="1" dirty="0" err="1"/>
              <a:t>correlation</a:t>
            </a:r>
            <a:r>
              <a:rPr lang="de-DE" sz="1600" b="1" dirty="0"/>
              <a:t> </a:t>
            </a:r>
            <a:r>
              <a:rPr lang="de-DE" sz="1600" b="1" dirty="0" err="1"/>
              <a:t>between</a:t>
            </a:r>
            <a:r>
              <a:rPr lang="de-DE" sz="1600" b="1" dirty="0"/>
              <a:t> </a:t>
            </a:r>
            <a:r>
              <a:rPr lang="de-DE" sz="1600" b="1" dirty="0" err="1"/>
              <a:t>them</a:t>
            </a:r>
            <a:r>
              <a:rPr lang="de-DE" sz="1600" b="1" dirty="0"/>
              <a:t>. </a:t>
            </a:r>
          </a:p>
          <a:p>
            <a:pPr marL="0" indent="0">
              <a:buNone/>
            </a:pPr>
            <a:r>
              <a:rPr lang="de-DE" sz="1600" dirty="0" err="1"/>
              <a:t>While</a:t>
            </a:r>
            <a:r>
              <a:rPr lang="de-DE" sz="1600" dirty="0"/>
              <a:t> </a:t>
            </a:r>
            <a:r>
              <a:rPr lang="de-DE" sz="1600" dirty="0" err="1"/>
              <a:t>it</a:t>
            </a:r>
            <a:r>
              <a:rPr lang="de-DE" sz="1600" dirty="0"/>
              <a:t> </a:t>
            </a:r>
            <a:r>
              <a:rPr lang="de-DE" sz="1600" dirty="0" err="1"/>
              <a:t>is</a:t>
            </a:r>
            <a:r>
              <a:rPr lang="de-DE" sz="1600" dirty="0"/>
              <a:t> intuitive </a:t>
            </a:r>
            <a:r>
              <a:rPr lang="de-DE" sz="1600" dirty="0" err="1"/>
              <a:t>to</a:t>
            </a:r>
            <a:r>
              <a:rPr lang="de-DE" sz="1600" dirty="0"/>
              <a:t> </a:t>
            </a:r>
            <a:r>
              <a:rPr lang="de-DE" sz="1600" dirty="0" err="1"/>
              <a:t>consider</a:t>
            </a:r>
            <a:r>
              <a:rPr lang="de-DE" sz="1600" dirty="0"/>
              <a:t> </a:t>
            </a:r>
            <a:r>
              <a:rPr lang="de-DE" sz="1600" dirty="0" err="1"/>
              <a:t>scenario</a:t>
            </a:r>
            <a:r>
              <a:rPr lang="de-DE" sz="1600" dirty="0"/>
              <a:t> </a:t>
            </a:r>
            <a:r>
              <a:rPr lang="de-DE" sz="1600" dirty="0" err="1"/>
              <a:t>choices</a:t>
            </a:r>
            <a:r>
              <a:rPr lang="de-DE" sz="1600" dirty="0"/>
              <a:t> </a:t>
            </a:r>
            <a:r>
              <a:rPr lang="de-DE" sz="1600" dirty="0" err="1"/>
              <a:t>important</a:t>
            </a:r>
            <a:r>
              <a:rPr lang="de-DE" sz="1600" dirty="0"/>
              <a:t> in stress-test design, </a:t>
            </a:r>
            <a:r>
              <a:rPr lang="de-DE" sz="1600" dirty="0" err="1"/>
              <a:t>the</a:t>
            </a:r>
            <a:r>
              <a:rPr lang="de-DE" sz="1600" dirty="0"/>
              <a:t> lack </a:t>
            </a:r>
            <a:r>
              <a:rPr lang="de-DE" sz="1600" dirty="0" err="1"/>
              <a:t>of</a:t>
            </a:r>
            <a:r>
              <a:rPr lang="de-DE" sz="1600" dirty="0"/>
              <a:t> </a:t>
            </a:r>
            <a:r>
              <a:rPr lang="de-DE" sz="1600" dirty="0" err="1"/>
              <a:t>analysis</a:t>
            </a:r>
            <a:r>
              <a:rPr lang="de-DE" sz="1600" dirty="0"/>
              <a:t> on </a:t>
            </a:r>
            <a:r>
              <a:rPr lang="de-DE" sz="1600" dirty="0" err="1"/>
              <a:t>the</a:t>
            </a:r>
            <a:r>
              <a:rPr lang="de-DE" sz="1600" dirty="0"/>
              <a:t> </a:t>
            </a:r>
            <a:r>
              <a:rPr lang="de-DE" sz="1600" dirty="0" err="1"/>
              <a:t>degree</a:t>
            </a:r>
            <a:r>
              <a:rPr lang="de-DE" sz="1600" dirty="0"/>
              <a:t> </a:t>
            </a:r>
            <a:r>
              <a:rPr lang="de-DE" sz="1600" dirty="0" err="1"/>
              <a:t>of</a:t>
            </a:r>
            <a:r>
              <a:rPr lang="de-DE" sz="1600" dirty="0"/>
              <a:t> </a:t>
            </a:r>
            <a:r>
              <a:rPr lang="de-DE" sz="1600" dirty="0" err="1"/>
              <a:t>importance</a:t>
            </a:r>
            <a:r>
              <a:rPr lang="de-DE" sz="1600" dirty="0"/>
              <a:t> </a:t>
            </a:r>
            <a:r>
              <a:rPr lang="de-DE" sz="1600" dirty="0" err="1"/>
              <a:t>makes</a:t>
            </a:r>
            <a:r>
              <a:rPr lang="de-DE" sz="1600" dirty="0"/>
              <a:t> </a:t>
            </a:r>
            <a:r>
              <a:rPr lang="de-DE" sz="1600" dirty="0" err="1"/>
              <a:t>it</a:t>
            </a:r>
            <a:r>
              <a:rPr lang="de-DE" sz="1600" dirty="0"/>
              <a:t> </a:t>
            </a:r>
            <a:r>
              <a:rPr lang="de-DE" sz="1600" dirty="0" err="1"/>
              <a:t>hard</a:t>
            </a:r>
            <a:r>
              <a:rPr lang="de-DE" sz="1600" dirty="0"/>
              <a:t> </a:t>
            </a:r>
            <a:r>
              <a:rPr lang="de-DE" sz="1600" dirty="0" err="1"/>
              <a:t>to</a:t>
            </a:r>
            <a:r>
              <a:rPr lang="de-DE" sz="1600" dirty="0"/>
              <a:t> </a:t>
            </a:r>
            <a:r>
              <a:rPr lang="de-DE" sz="1600" dirty="0" err="1"/>
              <a:t>gauge</a:t>
            </a:r>
            <a:r>
              <a:rPr lang="de-DE" sz="1600" dirty="0"/>
              <a:t> </a:t>
            </a:r>
            <a:r>
              <a:rPr lang="de-DE" sz="1600" dirty="0" err="1"/>
              <a:t>the</a:t>
            </a:r>
            <a:r>
              <a:rPr lang="de-DE" sz="1600" dirty="0"/>
              <a:t> </a:t>
            </a:r>
            <a:r>
              <a:rPr lang="de-DE" sz="1600" dirty="0" err="1"/>
              <a:t>overall</a:t>
            </a:r>
            <a:r>
              <a:rPr lang="de-DE" sz="1600" dirty="0"/>
              <a:t> </a:t>
            </a:r>
            <a:r>
              <a:rPr lang="de-DE" sz="1600" dirty="0" err="1"/>
              <a:t>materiality</a:t>
            </a:r>
            <a:r>
              <a:rPr lang="de-DE" sz="1600" dirty="0"/>
              <a:t> </a:t>
            </a:r>
            <a:r>
              <a:rPr lang="de-DE" sz="1600" dirty="0" err="1"/>
              <a:t>of</a:t>
            </a:r>
            <a:r>
              <a:rPr lang="de-DE" sz="1600" dirty="0"/>
              <a:t> </a:t>
            </a:r>
            <a:r>
              <a:rPr lang="de-DE" sz="1600" dirty="0" err="1"/>
              <a:t>these</a:t>
            </a:r>
            <a:r>
              <a:rPr lang="de-DE" sz="1600" dirty="0"/>
              <a:t> </a:t>
            </a:r>
            <a:r>
              <a:rPr lang="de-DE" sz="1600" dirty="0" err="1"/>
              <a:t>choices</a:t>
            </a:r>
            <a:r>
              <a:rPr lang="de-DE" sz="1600" dirty="0"/>
              <a:t>. Such </a:t>
            </a:r>
            <a:r>
              <a:rPr lang="de-DE" sz="1600" dirty="0" err="1"/>
              <a:t>analysis</a:t>
            </a:r>
            <a:r>
              <a:rPr lang="de-DE" sz="1600" dirty="0"/>
              <a:t> </a:t>
            </a:r>
            <a:r>
              <a:rPr lang="de-DE" sz="1600" dirty="0" err="1"/>
              <a:t>is</a:t>
            </a:r>
            <a:r>
              <a:rPr lang="de-DE" sz="1600" dirty="0"/>
              <a:t> </a:t>
            </a:r>
            <a:r>
              <a:rPr lang="de-DE" sz="1600" dirty="0" err="1"/>
              <a:t>of</a:t>
            </a:r>
            <a:r>
              <a:rPr lang="de-DE" sz="1600" dirty="0"/>
              <a:t> </a:t>
            </a:r>
            <a:r>
              <a:rPr lang="de-DE" sz="1600" dirty="0" err="1"/>
              <a:t>course</a:t>
            </a:r>
            <a:r>
              <a:rPr lang="de-DE" sz="1600" dirty="0"/>
              <a:t> </a:t>
            </a:r>
            <a:r>
              <a:rPr lang="de-DE" sz="1600" dirty="0" err="1"/>
              <a:t>complicated</a:t>
            </a:r>
            <a:r>
              <a:rPr lang="de-DE" sz="1600" dirty="0"/>
              <a:t> </a:t>
            </a:r>
            <a:r>
              <a:rPr lang="de-DE" sz="1600" dirty="0" err="1"/>
              <a:t>by</a:t>
            </a:r>
            <a:r>
              <a:rPr lang="de-DE" sz="1600" dirty="0"/>
              <a:t> </a:t>
            </a:r>
            <a:r>
              <a:rPr lang="de-DE" sz="1600" dirty="0" err="1"/>
              <a:t>the</a:t>
            </a:r>
            <a:r>
              <a:rPr lang="de-DE" sz="1600" dirty="0"/>
              <a:t> </a:t>
            </a:r>
            <a:r>
              <a:rPr lang="de-DE" sz="1600" dirty="0" err="1"/>
              <a:t>fact</a:t>
            </a:r>
            <a:r>
              <a:rPr lang="de-DE" sz="1600" dirty="0"/>
              <a:t> </a:t>
            </a:r>
            <a:r>
              <a:rPr lang="de-DE" sz="1600" dirty="0" err="1"/>
              <a:t>that</a:t>
            </a:r>
            <a:r>
              <a:rPr lang="de-DE" sz="1600" dirty="0"/>
              <a:t> </a:t>
            </a:r>
            <a:r>
              <a:rPr lang="de-DE" sz="1600" dirty="0" err="1"/>
              <a:t>scenarios</a:t>
            </a:r>
            <a:r>
              <a:rPr lang="de-DE" sz="1600" dirty="0"/>
              <a:t> </a:t>
            </a:r>
            <a:r>
              <a:rPr lang="de-DE" sz="1600" dirty="0" err="1"/>
              <a:t>are</a:t>
            </a:r>
            <a:r>
              <a:rPr lang="de-DE" sz="1600" dirty="0"/>
              <a:t> not </a:t>
            </a:r>
            <a:r>
              <a:rPr lang="de-DE" sz="1600" dirty="0" err="1"/>
              <a:t>the</a:t>
            </a:r>
            <a:r>
              <a:rPr lang="de-DE" sz="1600" dirty="0"/>
              <a:t> </a:t>
            </a:r>
            <a:r>
              <a:rPr lang="de-DE" sz="1600" dirty="0" err="1"/>
              <a:t>only</a:t>
            </a:r>
            <a:r>
              <a:rPr lang="de-DE" sz="1600" dirty="0"/>
              <a:t> </a:t>
            </a:r>
            <a:r>
              <a:rPr lang="de-DE" sz="1600" dirty="0" err="1"/>
              <a:t>critical</a:t>
            </a:r>
            <a:r>
              <a:rPr lang="de-DE" sz="1600" dirty="0"/>
              <a:t> </a:t>
            </a:r>
            <a:r>
              <a:rPr lang="de-DE" sz="1600" dirty="0" err="1"/>
              <a:t>choice</a:t>
            </a:r>
            <a:r>
              <a:rPr lang="de-DE" sz="1600" dirty="0"/>
              <a:t> in stress-test design.</a:t>
            </a:r>
          </a:p>
          <a:p>
            <a:pPr marL="0" indent="0">
              <a:buNone/>
            </a:pPr>
            <a:r>
              <a:rPr lang="de-DE" sz="1600" b="1" dirty="0"/>
              <a:t>This </a:t>
            </a:r>
            <a:r>
              <a:rPr lang="de-DE" sz="1600" b="1" dirty="0" err="1"/>
              <a:t>note</a:t>
            </a:r>
            <a:r>
              <a:rPr lang="de-DE" sz="1600" b="1" dirty="0"/>
              <a:t> </a:t>
            </a:r>
            <a:r>
              <a:rPr lang="de-DE" sz="1600" b="1" dirty="0" err="1"/>
              <a:t>is</a:t>
            </a:r>
            <a:r>
              <a:rPr lang="de-DE" sz="1600" b="1" dirty="0"/>
              <a:t> </a:t>
            </a:r>
            <a:r>
              <a:rPr lang="de-DE" sz="1600" b="1" dirty="0" err="1"/>
              <a:t>the</a:t>
            </a:r>
            <a:r>
              <a:rPr lang="de-DE" sz="1600" b="1" dirty="0"/>
              <a:t> </a:t>
            </a:r>
            <a:r>
              <a:rPr lang="de-DE" sz="1600" b="1" dirty="0" err="1"/>
              <a:t>first</a:t>
            </a:r>
            <a:r>
              <a:rPr lang="de-DE" sz="1600" b="1" dirty="0"/>
              <a:t> </a:t>
            </a:r>
            <a:r>
              <a:rPr lang="de-DE" sz="1600" b="1" dirty="0" err="1"/>
              <a:t>public</a:t>
            </a:r>
            <a:r>
              <a:rPr lang="de-DE" sz="1600" b="1" dirty="0"/>
              <a:t> </a:t>
            </a:r>
            <a:r>
              <a:rPr lang="de-DE" sz="1600" b="1" dirty="0" err="1"/>
              <a:t>exercise</a:t>
            </a:r>
            <a:r>
              <a:rPr lang="de-DE" sz="1600" b="1" dirty="0"/>
              <a:t> </a:t>
            </a:r>
            <a:r>
              <a:rPr lang="de-DE" sz="1600" b="1" dirty="0" err="1"/>
              <a:t>quantifying</a:t>
            </a:r>
            <a:r>
              <a:rPr lang="de-DE" sz="1600" b="1" dirty="0"/>
              <a:t> </a:t>
            </a:r>
            <a:r>
              <a:rPr lang="de-DE" sz="1600" b="1" dirty="0" err="1"/>
              <a:t>the</a:t>
            </a:r>
            <a:r>
              <a:rPr lang="de-DE" sz="1600" b="1" dirty="0"/>
              <a:t> </a:t>
            </a:r>
            <a:r>
              <a:rPr lang="de-DE" sz="1600" b="1" dirty="0" err="1"/>
              <a:t>correlation</a:t>
            </a:r>
            <a:r>
              <a:rPr lang="de-DE" sz="1600" b="1" dirty="0"/>
              <a:t> </a:t>
            </a:r>
            <a:r>
              <a:rPr lang="de-DE" sz="1600" b="1" dirty="0" err="1"/>
              <a:t>between</a:t>
            </a:r>
            <a:r>
              <a:rPr lang="de-DE" sz="1600" b="1" dirty="0"/>
              <a:t> stress-test </a:t>
            </a:r>
            <a:r>
              <a:rPr lang="de-DE" sz="1600" b="1" dirty="0" err="1"/>
              <a:t>model</a:t>
            </a:r>
            <a:r>
              <a:rPr lang="de-DE" sz="1600" b="1" dirty="0"/>
              <a:t> </a:t>
            </a:r>
            <a:r>
              <a:rPr lang="de-DE" sz="1600" b="1" dirty="0" err="1"/>
              <a:t>outcomes</a:t>
            </a:r>
            <a:r>
              <a:rPr lang="de-DE" sz="1600" b="1" dirty="0"/>
              <a:t> </a:t>
            </a:r>
            <a:r>
              <a:rPr lang="de-DE" sz="1600" b="1" dirty="0" err="1"/>
              <a:t>using</a:t>
            </a:r>
            <a:r>
              <a:rPr lang="de-DE" sz="1600" b="1" dirty="0"/>
              <a:t> different </a:t>
            </a:r>
            <a:r>
              <a:rPr lang="de-DE" sz="1600" b="1" dirty="0" err="1"/>
              <a:t>scenarios</a:t>
            </a:r>
            <a:r>
              <a:rPr lang="de-DE" sz="1600" b="1" dirty="0"/>
              <a:t>, </a:t>
            </a:r>
            <a:r>
              <a:rPr lang="de-DE" sz="1600" b="1" dirty="0" err="1"/>
              <a:t>with</a:t>
            </a:r>
            <a:r>
              <a:rPr lang="de-DE" sz="1600" b="1" dirty="0"/>
              <a:t> a </a:t>
            </a:r>
            <a:r>
              <a:rPr lang="de-DE" sz="1600" b="1" dirty="0" err="1"/>
              <a:t>focus</a:t>
            </a:r>
            <a:r>
              <a:rPr lang="de-DE" sz="1600" b="1" dirty="0"/>
              <a:t> on </a:t>
            </a:r>
            <a:r>
              <a:rPr lang="de-DE" sz="1600" b="1" dirty="0" err="1"/>
              <a:t>the</a:t>
            </a:r>
            <a:r>
              <a:rPr lang="de-DE" sz="1600" b="1" dirty="0"/>
              <a:t> power sec.</a:t>
            </a:r>
          </a:p>
          <a:p>
            <a:pPr marL="0" indent="0">
              <a:buNone/>
            </a:pPr>
            <a:r>
              <a:rPr lang="de-DE" sz="1600" dirty="0" err="1"/>
              <a:t>Using</a:t>
            </a:r>
            <a:r>
              <a:rPr lang="de-DE" sz="1600" dirty="0"/>
              <a:t> a </a:t>
            </a:r>
            <a:r>
              <a:rPr lang="de-DE" sz="1600" dirty="0" err="1"/>
              <a:t>consistent</a:t>
            </a:r>
            <a:r>
              <a:rPr lang="de-DE" sz="1600" dirty="0"/>
              <a:t> </a:t>
            </a:r>
            <a:r>
              <a:rPr lang="de-DE" sz="1600" dirty="0" err="1"/>
              <a:t>model</a:t>
            </a:r>
            <a:r>
              <a:rPr lang="de-DE" sz="1600" dirty="0"/>
              <a:t> and </a:t>
            </a:r>
            <a:r>
              <a:rPr lang="de-DE" sz="1600" dirty="0" err="1"/>
              <a:t>consistent</a:t>
            </a:r>
            <a:r>
              <a:rPr lang="de-DE" sz="1600" dirty="0"/>
              <a:t> environmental / </a:t>
            </a:r>
            <a:r>
              <a:rPr lang="de-DE" sz="1600" dirty="0" err="1"/>
              <a:t>climate</a:t>
            </a:r>
            <a:r>
              <a:rPr lang="de-DE" sz="1600" dirty="0"/>
              <a:t> </a:t>
            </a:r>
            <a:r>
              <a:rPr lang="de-DE" sz="1600" dirty="0" err="1"/>
              <a:t>data</a:t>
            </a:r>
            <a:r>
              <a:rPr lang="de-DE" sz="1600" dirty="0"/>
              <a:t> </a:t>
            </a:r>
            <a:r>
              <a:rPr lang="de-DE" sz="1600" dirty="0" err="1"/>
              <a:t>input</a:t>
            </a:r>
            <a:r>
              <a:rPr lang="de-DE" sz="1600" dirty="0"/>
              <a:t> </a:t>
            </a:r>
            <a:r>
              <a:rPr lang="de-DE" sz="1600" dirty="0" err="1"/>
              <a:t>for</a:t>
            </a:r>
            <a:r>
              <a:rPr lang="de-DE" sz="1600" dirty="0"/>
              <a:t> a </a:t>
            </a:r>
            <a:r>
              <a:rPr lang="de-DE" sz="1600" dirty="0" err="1"/>
              <a:t>universe</a:t>
            </a:r>
            <a:r>
              <a:rPr lang="de-DE" sz="1600" dirty="0"/>
              <a:t> </a:t>
            </a:r>
            <a:r>
              <a:rPr lang="de-DE" sz="1600" dirty="0" err="1"/>
              <a:t>of</a:t>
            </a:r>
            <a:r>
              <a:rPr lang="de-DE" sz="1600" dirty="0"/>
              <a:t> 3,646 </a:t>
            </a:r>
            <a:r>
              <a:rPr lang="de-DE" sz="1600" dirty="0" err="1"/>
              <a:t>companies</a:t>
            </a:r>
            <a:r>
              <a:rPr lang="de-DE" sz="1600" dirty="0"/>
              <a:t> in </a:t>
            </a:r>
            <a:r>
              <a:rPr lang="de-DE" sz="1600" dirty="0" err="1"/>
              <a:t>the</a:t>
            </a:r>
            <a:r>
              <a:rPr lang="de-DE" sz="1600" dirty="0"/>
              <a:t> power </a:t>
            </a:r>
            <a:r>
              <a:rPr lang="de-DE" sz="1600" dirty="0" err="1"/>
              <a:t>sector</a:t>
            </a:r>
            <a:r>
              <a:rPr lang="de-DE" sz="1600" dirty="0"/>
              <a:t> </a:t>
            </a:r>
            <a:r>
              <a:rPr lang="de-DE" sz="1600" dirty="0" err="1"/>
              <a:t>across</a:t>
            </a:r>
            <a:r>
              <a:rPr lang="de-DE" sz="1600" dirty="0"/>
              <a:t> </a:t>
            </a:r>
            <a:r>
              <a:rPr lang="de-DE" sz="1600" dirty="0" err="1"/>
              <a:t>two</a:t>
            </a:r>
            <a:r>
              <a:rPr lang="de-DE" sz="1600" dirty="0"/>
              <a:t> NGFS </a:t>
            </a:r>
            <a:r>
              <a:rPr lang="de-DE" sz="1600" dirty="0" err="1"/>
              <a:t>scenarios</a:t>
            </a:r>
            <a:r>
              <a:rPr lang="de-DE" sz="1600" dirty="0"/>
              <a:t> (GCAM, REMIND) and </a:t>
            </a:r>
            <a:r>
              <a:rPr lang="de-DE" sz="1600" dirty="0" err="1"/>
              <a:t>three</a:t>
            </a:r>
            <a:r>
              <a:rPr lang="de-DE" sz="1600" dirty="0"/>
              <a:t> </a:t>
            </a:r>
            <a:r>
              <a:rPr lang="de-DE" sz="1600" dirty="0" err="1"/>
              <a:t>significant</a:t>
            </a:r>
            <a:r>
              <a:rPr lang="de-DE" sz="1600" dirty="0"/>
              <a:t> </a:t>
            </a:r>
            <a:r>
              <a:rPr lang="de-DE" sz="1600" dirty="0" err="1"/>
              <a:t>other</a:t>
            </a:r>
            <a:r>
              <a:rPr lang="de-DE" sz="1600" dirty="0"/>
              <a:t> </a:t>
            </a:r>
            <a:r>
              <a:rPr lang="de-DE" sz="1600" dirty="0" err="1"/>
              <a:t>scenario</a:t>
            </a:r>
            <a:r>
              <a:rPr lang="de-DE" sz="1600" dirty="0"/>
              <a:t> </a:t>
            </a:r>
            <a:r>
              <a:rPr lang="de-DE" sz="1600" dirty="0" err="1"/>
              <a:t>providers</a:t>
            </a:r>
            <a:r>
              <a:rPr lang="de-DE" sz="1600" dirty="0"/>
              <a:t> (</a:t>
            </a:r>
            <a:r>
              <a:rPr lang="de-DE" sz="1600" dirty="0" err="1"/>
              <a:t>Inevitable</a:t>
            </a:r>
            <a:r>
              <a:rPr lang="de-DE" sz="1600" dirty="0"/>
              <a:t> Policy Response, International Energy Agency, Institute </a:t>
            </a:r>
            <a:r>
              <a:rPr lang="de-DE" sz="1600" dirty="0" err="1"/>
              <a:t>for</a:t>
            </a:r>
            <a:r>
              <a:rPr lang="de-DE" sz="1600" dirty="0"/>
              <a:t> New </a:t>
            </a:r>
            <a:r>
              <a:rPr lang="de-DE" sz="1600" dirty="0" err="1"/>
              <a:t>Economic</a:t>
            </a:r>
            <a:r>
              <a:rPr lang="de-DE" sz="1600" dirty="0"/>
              <a:t> </a:t>
            </a:r>
            <a:r>
              <a:rPr lang="de-DE" sz="1600" dirty="0" err="1"/>
              <a:t>Thinking</a:t>
            </a:r>
            <a:r>
              <a:rPr lang="de-DE" sz="1600" dirty="0"/>
              <a:t>), </a:t>
            </a:r>
            <a:r>
              <a:rPr lang="de-DE" sz="1600" dirty="0" err="1"/>
              <a:t>the</a:t>
            </a:r>
            <a:r>
              <a:rPr lang="de-DE" sz="1600" dirty="0"/>
              <a:t> </a:t>
            </a:r>
            <a:r>
              <a:rPr lang="de-DE" sz="1600" dirty="0" err="1"/>
              <a:t>note</a:t>
            </a:r>
            <a:r>
              <a:rPr lang="de-DE" sz="1600" dirty="0"/>
              <a:t> </a:t>
            </a:r>
            <a:r>
              <a:rPr lang="de-DE" sz="1600" dirty="0" err="1"/>
              <a:t>allows</a:t>
            </a:r>
            <a:r>
              <a:rPr lang="de-DE" sz="1600" dirty="0"/>
              <a:t> </a:t>
            </a:r>
            <a:r>
              <a:rPr lang="de-DE" sz="1600" dirty="0" err="1"/>
              <a:t>users</a:t>
            </a:r>
            <a:r>
              <a:rPr lang="de-DE" sz="1600" dirty="0"/>
              <a:t> </a:t>
            </a:r>
            <a:r>
              <a:rPr lang="de-DE" sz="1600" dirty="0" err="1"/>
              <a:t>to</a:t>
            </a:r>
            <a:r>
              <a:rPr lang="de-DE" sz="1600" dirty="0"/>
              <a:t> </a:t>
            </a:r>
            <a:r>
              <a:rPr lang="de-DE" sz="1600" dirty="0" err="1"/>
              <a:t>understand</a:t>
            </a:r>
            <a:r>
              <a:rPr lang="de-DE" sz="1600" dirty="0"/>
              <a:t> </a:t>
            </a:r>
            <a:r>
              <a:rPr lang="de-DE" sz="1600" dirty="0" err="1"/>
              <a:t>both</a:t>
            </a:r>
            <a:r>
              <a:rPr lang="de-DE" sz="1600" dirty="0"/>
              <a:t> </a:t>
            </a:r>
            <a:r>
              <a:rPr lang="de-DE" sz="1600" dirty="0" err="1"/>
              <a:t>the</a:t>
            </a:r>
            <a:r>
              <a:rPr lang="de-DE" sz="1600" dirty="0"/>
              <a:t> relative </a:t>
            </a:r>
            <a:r>
              <a:rPr lang="de-DE" sz="1600" dirty="0" err="1"/>
              <a:t>impact</a:t>
            </a:r>
            <a:r>
              <a:rPr lang="de-DE" sz="1600" dirty="0"/>
              <a:t> </a:t>
            </a:r>
            <a:r>
              <a:rPr lang="de-DE" sz="1600" dirty="0" err="1"/>
              <a:t>of</a:t>
            </a:r>
            <a:r>
              <a:rPr lang="de-DE" sz="1600" dirty="0"/>
              <a:t> different </a:t>
            </a:r>
            <a:r>
              <a:rPr lang="de-DE" sz="1600" dirty="0" err="1"/>
              <a:t>scenarios</a:t>
            </a:r>
            <a:r>
              <a:rPr lang="de-DE" sz="1600" dirty="0"/>
              <a:t> on </a:t>
            </a:r>
            <a:r>
              <a:rPr lang="de-DE" sz="1600" dirty="0" err="1"/>
              <a:t>outcomes</a:t>
            </a:r>
            <a:r>
              <a:rPr lang="de-DE" sz="1600" dirty="0"/>
              <a:t> and </a:t>
            </a:r>
            <a:r>
              <a:rPr lang="de-DE" sz="1600" dirty="0" err="1"/>
              <a:t>the</a:t>
            </a:r>
            <a:r>
              <a:rPr lang="de-DE" sz="1600" dirty="0"/>
              <a:t> </a:t>
            </a:r>
            <a:r>
              <a:rPr lang="de-DE" sz="1600" dirty="0" err="1"/>
              <a:t>correlation</a:t>
            </a:r>
            <a:r>
              <a:rPr lang="de-DE" sz="1600" dirty="0"/>
              <a:t> </a:t>
            </a:r>
            <a:r>
              <a:rPr lang="de-DE" sz="1600" dirty="0" err="1"/>
              <a:t>between</a:t>
            </a:r>
            <a:r>
              <a:rPr lang="de-DE" sz="1600" dirty="0"/>
              <a:t> </a:t>
            </a:r>
            <a:r>
              <a:rPr lang="de-DE" sz="1600" dirty="0" err="1"/>
              <a:t>them</a:t>
            </a:r>
            <a:r>
              <a:rPr lang="de-DE" sz="1600" dirty="0"/>
              <a:t>.</a:t>
            </a:r>
          </a:p>
          <a:p>
            <a:pPr marL="0" indent="0">
              <a:buNone/>
            </a:pPr>
            <a:endParaRPr lang="de-DE" sz="1600" b="1" dirty="0"/>
          </a:p>
        </p:txBody>
      </p:sp>
    </p:spTree>
    <p:extLst>
      <p:ext uri="{BB962C8B-B14F-4D97-AF65-F5344CB8AC3E}">
        <p14:creationId xmlns:p14="http://schemas.microsoft.com/office/powerpoint/2010/main" val="1364211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D2CE-E4D0-D26F-6080-02B93B1EAD7D}"/>
              </a:ext>
            </a:extLst>
          </p:cNvPr>
          <p:cNvSpPr>
            <a:spLocks noGrp="1"/>
          </p:cNvSpPr>
          <p:nvPr>
            <p:ph type="title"/>
          </p:nvPr>
        </p:nvSpPr>
        <p:spPr/>
        <p:txBody>
          <a:bodyPr>
            <a:normAutofit/>
          </a:bodyPr>
          <a:lstStyle/>
          <a:p>
            <a:r>
              <a:rPr lang="de-DE" sz="2400" dirty="0"/>
              <a:t>Summary </a:t>
            </a:r>
            <a:r>
              <a:rPr lang="de-DE" sz="2400" dirty="0" err="1"/>
              <a:t>of</a:t>
            </a:r>
            <a:r>
              <a:rPr lang="de-DE" sz="2400" dirty="0"/>
              <a:t> </a:t>
            </a:r>
            <a:r>
              <a:rPr lang="de-DE" sz="2400" dirty="0" err="1"/>
              <a:t>key</a:t>
            </a:r>
            <a:r>
              <a:rPr lang="de-DE" sz="2400" dirty="0"/>
              <a:t> </a:t>
            </a:r>
            <a:r>
              <a:rPr lang="de-DE" sz="2400" dirty="0" err="1"/>
              <a:t>findings</a:t>
            </a:r>
            <a:endParaRPr lang="en-GB" sz="2400" dirty="0"/>
          </a:p>
        </p:txBody>
      </p:sp>
      <p:sp>
        <p:nvSpPr>
          <p:cNvPr id="8" name="Title 1">
            <a:extLst>
              <a:ext uri="{FF2B5EF4-FFF2-40B4-BE49-F238E27FC236}">
                <a16:creationId xmlns:a16="http://schemas.microsoft.com/office/drawing/2014/main" id="{0853C698-F0CA-A6D5-41CC-CA706E223F6C}"/>
              </a:ext>
            </a:extLst>
          </p:cNvPr>
          <p:cNvSpPr>
            <a:spLocks noGrp="1"/>
          </p:cNvSpPr>
          <p:nvPr>
            <p:ph idx="1"/>
          </p:nvPr>
        </p:nvSpPr>
        <p:spPr>
          <a:xfrm>
            <a:off x="838200" y="1562100"/>
            <a:ext cx="10515600" cy="4351338"/>
          </a:xfrm>
        </p:spPr>
        <p:txBody>
          <a:bodyPr>
            <a:noAutofit/>
          </a:bodyPr>
          <a:lstStyle/>
          <a:p>
            <a:pPr marL="0" indent="0">
              <a:buNone/>
            </a:pPr>
            <a:r>
              <a:rPr lang="en-GB" sz="2200" b="1" dirty="0"/>
              <a:t>FINDING #1</a:t>
            </a:r>
            <a:r>
              <a:rPr lang="en-GB" sz="2200" dirty="0"/>
              <a:t>: Scenarios with similar ambition levels may yield significantly different financial impacts.</a:t>
            </a:r>
          </a:p>
          <a:p>
            <a:pPr marL="0" indent="0">
              <a:buNone/>
            </a:pPr>
            <a:endParaRPr lang="en-GB" sz="2200" dirty="0"/>
          </a:p>
          <a:p>
            <a:pPr marL="0" indent="0">
              <a:buNone/>
            </a:pPr>
            <a:r>
              <a:rPr lang="en-GB" sz="2200" b="1" dirty="0"/>
              <a:t>FINDING #2:</a:t>
            </a:r>
            <a:r>
              <a:rPr lang="en-GB" sz="2200" dirty="0"/>
              <a:t> At firm level, there is limited to no correlation between different scenarios in terms of financial impacts.</a:t>
            </a:r>
          </a:p>
          <a:p>
            <a:pPr marL="0" indent="0">
              <a:buNone/>
            </a:pPr>
            <a:endParaRPr lang="en-GB" sz="2200" dirty="0"/>
          </a:p>
          <a:p>
            <a:pPr marL="0" indent="0">
              <a:buNone/>
            </a:pPr>
            <a:r>
              <a:rPr lang="en-GB" sz="2200" b="1" dirty="0"/>
              <a:t>FINDING #3:</a:t>
            </a:r>
            <a:r>
              <a:rPr lang="en-GB" sz="2200" dirty="0"/>
              <a:t> Even when filtering those companies that have a negative shock across scenarios, the overall shock levels can be dramatically different.</a:t>
            </a:r>
          </a:p>
          <a:p>
            <a:pPr marL="0" indent="0">
              <a:buNone/>
            </a:pPr>
            <a:endParaRPr lang="en-GB" sz="2200" dirty="0"/>
          </a:p>
          <a:p>
            <a:pPr marL="0" indent="0">
              <a:buNone/>
            </a:pPr>
            <a:r>
              <a:rPr lang="en-GB" sz="2200" b="1" dirty="0"/>
              <a:t>FINDING #4:</a:t>
            </a:r>
            <a:r>
              <a:rPr lang="en-GB" sz="2200" dirty="0"/>
              <a:t> Crucially, the difference between NGFS scenarios suggest that the NGFS scenarios have a limited impact on comparability.</a:t>
            </a:r>
          </a:p>
        </p:txBody>
      </p:sp>
    </p:spTree>
    <p:extLst>
      <p:ext uri="{BB962C8B-B14F-4D97-AF65-F5344CB8AC3E}">
        <p14:creationId xmlns:p14="http://schemas.microsoft.com/office/powerpoint/2010/main" val="1497158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C46DE41-4996-673F-6F03-69EAC235A7B6}"/>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sz="2400" b="1" dirty="0">
                <a:latin typeface="+mn-lt"/>
              </a:rPr>
              <a:t>Explanatory chart to help readers follow and interpret the visuals in this note</a:t>
            </a:r>
          </a:p>
          <a:p>
            <a:endParaRPr lang="en-GB" sz="1800" i="1" dirty="0">
              <a:latin typeface="+mn-lt"/>
            </a:endParaRPr>
          </a:p>
          <a:p>
            <a:r>
              <a:rPr lang="en-GB" sz="1800" i="1" dirty="0">
                <a:latin typeface="+mn-lt"/>
              </a:rPr>
              <a:t>The charts are provided for both valuation and PD losses. Note that for PD losses the charts reflect the change in probability of default and thus increased values suggest higher default probabilities (inverse to valuation shocks). </a:t>
            </a:r>
          </a:p>
        </p:txBody>
      </p:sp>
      <p:pic>
        <p:nvPicPr>
          <p:cNvPr id="3" name="Picture 2" descr="A picture containing text, screenshot, diagram, rectangle&#10;&#10;Description automatically generated">
            <a:extLst>
              <a:ext uri="{FF2B5EF4-FFF2-40B4-BE49-F238E27FC236}">
                <a16:creationId xmlns:a16="http://schemas.microsoft.com/office/drawing/2014/main" id="{150792B6-E842-12A0-8242-05BACE4DB197}"/>
              </a:ext>
            </a:extLst>
          </p:cNvPr>
          <p:cNvPicPr>
            <a:picLocks noChangeAspect="1"/>
          </p:cNvPicPr>
          <p:nvPr/>
        </p:nvPicPr>
        <p:blipFill>
          <a:blip r:embed="rId2"/>
          <a:stretch>
            <a:fillRect/>
          </a:stretch>
        </p:blipFill>
        <p:spPr>
          <a:xfrm>
            <a:off x="2590800" y="1852613"/>
            <a:ext cx="6534149" cy="3366263"/>
          </a:xfrm>
          <a:prstGeom prst="rect">
            <a:avLst/>
          </a:prstGeom>
        </p:spPr>
      </p:pic>
      <p:grpSp>
        <p:nvGrpSpPr>
          <p:cNvPr id="11" name="Group 10">
            <a:extLst>
              <a:ext uri="{FF2B5EF4-FFF2-40B4-BE49-F238E27FC236}">
                <a16:creationId xmlns:a16="http://schemas.microsoft.com/office/drawing/2014/main" id="{F4F99E57-9D6F-5C65-4826-F2B43A045DF0}"/>
              </a:ext>
            </a:extLst>
          </p:cNvPr>
          <p:cNvGrpSpPr/>
          <p:nvPr/>
        </p:nvGrpSpPr>
        <p:grpSpPr>
          <a:xfrm>
            <a:off x="514350" y="2060268"/>
            <a:ext cx="5046300" cy="1873576"/>
            <a:chOff x="514350" y="2060268"/>
            <a:chExt cx="5046300" cy="1873576"/>
          </a:xfrm>
        </p:grpSpPr>
        <p:sp>
          <p:nvSpPr>
            <p:cNvPr id="5" name="Oval 4">
              <a:extLst>
                <a:ext uri="{FF2B5EF4-FFF2-40B4-BE49-F238E27FC236}">
                  <a16:creationId xmlns:a16="http://schemas.microsoft.com/office/drawing/2014/main" id="{5494E573-A3D5-74DC-8EBC-C20471209F7B}"/>
                </a:ext>
              </a:extLst>
            </p:cNvPr>
            <p:cNvSpPr/>
            <p:nvPr/>
          </p:nvSpPr>
          <p:spPr>
            <a:xfrm>
              <a:off x="5200650" y="3573844"/>
              <a:ext cx="360000" cy="360000"/>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887182B4-FA95-952C-A0A6-B4B266B141E3}"/>
                </a:ext>
              </a:extLst>
            </p:cNvPr>
            <p:cNvCxnSpPr>
              <a:cxnSpLocks/>
              <a:stCxn id="8" idx="3"/>
              <a:endCxn id="5" idx="2"/>
            </p:cNvCxnSpPr>
            <p:nvPr/>
          </p:nvCxnSpPr>
          <p:spPr>
            <a:xfrm>
              <a:off x="2333625" y="2752766"/>
              <a:ext cx="2867025" cy="10010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B41CC954-E5B2-D08A-D3A5-7F89C78EAF5F}"/>
                </a:ext>
              </a:extLst>
            </p:cNvPr>
            <p:cNvSpPr txBox="1"/>
            <p:nvPr/>
          </p:nvSpPr>
          <p:spPr>
            <a:xfrm>
              <a:off x="514350" y="2060268"/>
              <a:ext cx="1819275" cy="1384995"/>
            </a:xfrm>
            <a:prstGeom prst="rect">
              <a:avLst/>
            </a:prstGeom>
            <a:noFill/>
          </p:spPr>
          <p:txBody>
            <a:bodyPr wrap="square" rtlCol="0">
              <a:spAutoFit/>
            </a:bodyPr>
            <a:lstStyle/>
            <a:p>
              <a:r>
                <a:rPr lang="en-GB" sz="1200" dirty="0"/>
                <a:t>This company has a negative valuation shock in the stress-test model using the GCAM scenario and a positive shock in the stress-test model for another scenario. </a:t>
              </a:r>
            </a:p>
          </p:txBody>
        </p:sp>
      </p:grpSp>
      <p:grpSp>
        <p:nvGrpSpPr>
          <p:cNvPr id="12" name="Group 11">
            <a:extLst>
              <a:ext uri="{FF2B5EF4-FFF2-40B4-BE49-F238E27FC236}">
                <a16:creationId xmlns:a16="http://schemas.microsoft.com/office/drawing/2014/main" id="{CE346E7C-2125-F27D-2A52-2EB7BC51A6C5}"/>
              </a:ext>
            </a:extLst>
          </p:cNvPr>
          <p:cNvGrpSpPr/>
          <p:nvPr/>
        </p:nvGrpSpPr>
        <p:grpSpPr>
          <a:xfrm>
            <a:off x="6981825" y="2210726"/>
            <a:ext cx="4371975" cy="1959198"/>
            <a:chOff x="-1885949" y="2891265"/>
            <a:chExt cx="4371975" cy="1959198"/>
          </a:xfrm>
        </p:grpSpPr>
        <p:sp>
          <p:nvSpPr>
            <p:cNvPr id="13" name="Oval 12">
              <a:extLst>
                <a:ext uri="{FF2B5EF4-FFF2-40B4-BE49-F238E27FC236}">
                  <a16:creationId xmlns:a16="http://schemas.microsoft.com/office/drawing/2014/main" id="{0E6546F5-7127-27BA-CAC4-4D6FB86A9AA5}"/>
                </a:ext>
              </a:extLst>
            </p:cNvPr>
            <p:cNvSpPr/>
            <p:nvPr/>
          </p:nvSpPr>
          <p:spPr>
            <a:xfrm>
              <a:off x="-1885949" y="4490463"/>
              <a:ext cx="360000" cy="360000"/>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a:extLst>
                <a:ext uri="{FF2B5EF4-FFF2-40B4-BE49-F238E27FC236}">
                  <a16:creationId xmlns:a16="http://schemas.microsoft.com/office/drawing/2014/main" id="{679215AE-CF73-F455-63C8-C040A8F773E9}"/>
                </a:ext>
              </a:extLst>
            </p:cNvPr>
            <p:cNvCxnSpPr>
              <a:cxnSpLocks/>
              <a:stCxn id="16" idx="1"/>
              <a:endCxn id="13" idx="7"/>
            </p:cNvCxnSpPr>
            <p:nvPr/>
          </p:nvCxnSpPr>
          <p:spPr>
            <a:xfrm flipH="1">
              <a:off x="-1578670" y="3306764"/>
              <a:ext cx="2245421" cy="12364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0740B9FB-561B-AF31-017D-18A8AE266962}"/>
                </a:ext>
              </a:extLst>
            </p:cNvPr>
            <p:cNvSpPr txBox="1"/>
            <p:nvPr/>
          </p:nvSpPr>
          <p:spPr>
            <a:xfrm>
              <a:off x="666751" y="2891265"/>
              <a:ext cx="1819275" cy="830997"/>
            </a:xfrm>
            <a:prstGeom prst="rect">
              <a:avLst/>
            </a:prstGeom>
            <a:noFill/>
          </p:spPr>
          <p:txBody>
            <a:bodyPr wrap="square" rtlCol="0">
              <a:spAutoFit/>
            </a:bodyPr>
            <a:lstStyle/>
            <a:p>
              <a:r>
                <a:rPr lang="en-GB" sz="1200" dirty="0"/>
                <a:t>This company has a positive valuation shock across both scenario inputs.</a:t>
              </a:r>
            </a:p>
          </p:txBody>
        </p:sp>
      </p:grpSp>
      <p:grpSp>
        <p:nvGrpSpPr>
          <p:cNvPr id="21" name="Group 20">
            <a:extLst>
              <a:ext uri="{FF2B5EF4-FFF2-40B4-BE49-F238E27FC236}">
                <a16:creationId xmlns:a16="http://schemas.microsoft.com/office/drawing/2014/main" id="{5280C118-13AC-8311-AC60-50FB0C10AAC1}"/>
              </a:ext>
            </a:extLst>
          </p:cNvPr>
          <p:cNvGrpSpPr/>
          <p:nvPr/>
        </p:nvGrpSpPr>
        <p:grpSpPr>
          <a:xfrm>
            <a:off x="514350" y="4716081"/>
            <a:ext cx="5334614" cy="1413987"/>
            <a:chOff x="251436" y="3523044"/>
            <a:chExt cx="5334614" cy="1413987"/>
          </a:xfrm>
        </p:grpSpPr>
        <p:sp>
          <p:nvSpPr>
            <p:cNvPr id="22" name="Oval 21">
              <a:extLst>
                <a:ext uri="{FF2B5EF4-FFF2-40B4-BE49-F238E27FC236}">
                  <a16:creationId xmlns:a16="http://schemas.microsoft.com/office/drawing/2014/main" id="{F1DB428B-0303-E966-CAB8-F6AF03228165}"/>
                </a:ext>
              </a:extLst>
            </p:cNvPr>
            <p:cNvSpPr/>
            <p:nvPr/>
          </p:nvSpPr>
          <p:spPr>
            <a:xfrm>
              <a:off x="5226050" y="3523044"/>
              <a:ext cx="360000" cy="360000"/>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9166D2C9-AA2E-00F4-BE29-78222AE9EA85}"/>
                </a:ext>
              </a:extLst>
            </p:cNvPr>
            <p:cNvCxnSpPr>
              <a:cxnSpLocks/>
              <a:stCxn id="24" idx="3"/>
              <a:endCxn id="22" idx="3"/>
            </p:cNvCxnSpPr>
            <p:nvPr/>
          </p:nvCxnSpPr>
          <p:spPr>
            <a:xfrm flipV="1">
              <a:off x="2070711" y="3830323"/>
              <a:ext cx="3208060" cy="4142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5BDDC043-087F-7CE0-73C8-0F2950D9CA0E}"/>
                </a:ext>
              </a:extLst>
            </p:cNvPr>
            <p:cNvSpPr txBox="1"/>
            <p:nvPr/>
          </p:nvSpPr>
          <p:spPr>
            <a:xfrm>
              <a:off x="251436" y="3552036"/>
              <a:ext cx="1819275" cy="1384995"/>
            </a:xfrm>
            <a:prstGeom prst="rect">
              <a:avLst/>
            </a:prstGeom>
            <a:noFill/>
          </p:spPr>
          <p:txBody>
            <a:bodyPr wrap="square" rtlCol="0">
              <a:spAutoFit/>
            </a:bodyPr>
            <a:lstStyle/>
            <a:p>
              <a:r>
                <a:rPr lang="en-GB" sz="1200" dirty="0"/>
                <a:t>This company has a negative valuation shock across both scenarios, but in GCAM it loses roughly 10% of its value and in the other scenario almost 100%</a:t>
              </a:r>
            </a:p>
          </p:txBody>
        </p:sp>
      </p:grpSp>
      <p:grpSp>
        <p:nvGrpSpPr>
          <p:cNvPr id="27" name="Group 26">
            <a:extLst>
              <a:ext uri="{FF2B5EF4-FFF2-40B4-BE49-F238E27FC236}">
                <a16:creationId xmlns:a16="http://schemas.microsoft.com/office/drawing/2014/main" id="{7A056D8E-37FC-ACD7-02FC-22ECAD740101}"/>
              </a:ext>
            </a:extLst>
          </p:cNvPr>
          <p:cNvGrpSpPr/>
          <p:nvPr/>
        </p:nvGrpSpPr>
        <p:grpSpPr>
          <a:xfrm>
            <a:off x="7590200" y="4111251"/>
            <a:ext cx="3885922" cy="1569660"/>
            <a:chOff x="1473200" y="3167291"/>
            <a:chExt cx="3885922" cy="1569660"/>
          </a:xfrm>
        </p:grpSpPr>
        <p:sp>
          <p:nvSpPr>
            <p:cNvPr id="28" name="Oval 27">
              <a:extLst>
                <a:ext uri="{FF2B5EF4-FFF2-40B4-BE49-F238E27FC236}">
                  <a16:creationId xmlns:a16="http://schemas.microsoft.com/office/drawing/2014/main" id="{84737FE4-D13F-1B97-3FFB-2E0AC3EC0FE6}"/>
                </a:ext>
              </a:extLst>
            </p:cNvPr>
            <p:cNvSpPr/>
            <p:nvPr/>
          </p:nvSpPr>
          <p:spPr>
            <a:xfrm>
              <a:off x="1473200" y="3330344"/>
              <a:ext cx="360000" cy="360000"/>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8A93E8E1-7E88-4E07-1F03-0E252D4B879F}"/>
                </a:ext>
              </a:extLst>
            </p:cNvPr>
            <p:cNvCxnSpPr>
              <a:cxnSpLocks/>
              <a:stCxn id="30" idx="1"/>
              <a:endCxn id="28" idx="5"/>
            </p:cNvCxnSpPr>
            <p:nvPr/>
          </p:nvCxnSpPr>
          <p:spPr>
            <a:xfrm flipH="1" flipV="1">
              <a:off x="1780479" y="3637623"/>
              <a:ext cx="1759368" cy="3144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A05D5EE3-2C93-69BF-9448-1EC3C9006A81}"/>
                </a:ext>
              </a:extLst>
            </p:cNvPr>
            <p:cNvSpPr txBox="1"/>
            <p:nvPr/>
          </p:nvSpPr>
          <p:spPr>
            <a:xfrm>
              <a:off x="3539847" y="3167291"/>
              <a:ext cx="1819275" cy="1569660"/>
            </a:xfrm>
            <a:prstGeom prst="rect">
              <a:avLst/>
            </a:prstGeom>
            <a:noFill/>
          </p:spPr>
          <p:txBody>
            <a:bodyPr wrap="square" rtlCol="0">
              <a:spAutoFit/>
            </a:bodyPr>
            <a:lstStyle/>
            <a:p>
              <a:r>
                <a:rPr lang="en-GB" sz="1200" dirty="0"/>
                <a:t>This company has a positive valuation shock in GCAM and negative in another scenario. This demonstrates that the “sign” of the difference between scenarios is not constant.</a:t>
              </a:r>
            </a:p>
          </p:txBody>
        </p:sp>
      </p:grpSp>
    </p:spTree>
    <p:extLst>
      <p:ext uri="{BB962C8B-B14F-4D97-AF65-F5344CB8AC3E}">
        <p14:creationId xmlns:p14="http://schemas.microsoft.com/office/powerpoint/2010/main" val="3441200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D2CE-E4D0-D26F-6080-02B93B1EAD7D}"/>
              </a:ext>
            </a:extLst>
          </p:cNvPr>
          <p:cNvSpPr>
            <a:spLocks noGrp="1"/>
          </p:cNvSpPr>
          <p:nvPr>
            <p:ph type="title"/>
          </p:nvPr>
        </p:nvSpPr>
        <p:spPr/>
        <p:txBody>
          <a:bodyPr>
            <a:normAutofit/>
          </a:bodyPr>
          <a:lstStyle/>
          <a:p>
            <a:r>
              <a:rPr lang="de-DE" sz="2400" b="1" dirty="0">
                <a:latin typeface="+mn-lt"/>
              </a:rPr>
              <a:t>Quick </a:t>
            </a:r>
            <a:r>
              <a:rPr lang="de-DE" sz="2400" b="1" dirty="0" err="1">
                <a:latin typeface="+mn-lt"/>
              </a:rPr>
              <a:t>note</a:t>
            </a:r>
            <a:r>
              <a:rPr lang="de-DE" sz="2400" b="1" dirty="0">
                <a:latin typeface="+mn-lt"/>
              </a:rPr>
              <a:t> on </a:t>
            </a:r>
            <a:r>
              <a:rPr lang="de-DE" sz="2400" b="1" dirty="0" err="1">
                <a:latin typeface="+mn-lt"/>
              </a:rPr>
              <a:t>methodology</a:t>
            </a:r>
            <a:endParaRPr lang="en-GB" sz="2400" b="1" dirty="0">
              <a:latin typeface="+mn-lt"/>
            </a:endParaRPr>
          </a:p>
        </p:txBody>
      </p:sp>
      <p:sp>
        <p:nvSpPr>
          <p:cNvPr id="3" name="Content Placeholder 2">
            <a:extLst>
              <a:ext uri="{FF2B5EF4-FFF2-40B4-BE49-F238E27FC236}">
                <a16:creationId xmlns:a16="http://schemas.microsoft.com/office/drawing/2014/main" id="{A0A9A271-2286-5819-070B-203690799214}"/>
              </a:ext>
            </a:extLst>
          </p:cNvPr>
          <p:cNvSpPr>
            <a:spLocks noGrp="1"/>
          </p:cNvSpPr>
          <p:nvPr>
            <p:ph idx="1"/>
          </p:nvPr>
        </p:nvSpPr>
        <p:spPr>
          <a:xfrm>
            <a:off x="838200" y="1253331"/>
            <a:ext cx="10515600" cy="4351338"/>
          </a:xfrm>
        </p:spPr>
        <p:txBody>
          <a:bodyPr>
            <a:noAutofit/>
          </a:bodyPr>
          <a:lstStyle/>
          <a:p>
            <a:pPr marL="0" indent="0">
              <a:spcBef>
                <a:spcPts val="0"/>
              </a:spcBef>
              <a:buNone/>
            </a:pPr>
            <a:r>
              <a:rPr lang="en-GB" sz="1000" dirty="0">
                <a:ea typeface="Calibri" panose="020F0502020204030204" pitchFamily="34" charset="0"/>
                <a:cs typeface="Times New Roman" panose="02020603050405020304" pitchFamily="18" charset="0"/>
              </a:rPr>
              <a:t>The analysis is based on a universe of 3,645 power companies globally. Data for the power companies is provided by </a:t>
            </a:r>
            <a:r>
              <a:rPr lang="en-GB" sz="1000" dirty="0" err="1">
                <a:ea typeface="Calibri" panose="020F0502020204030204" pitchFamily="34" charset="0"/>
                <a:cs typeface="Times New Roman" panose="02020603050405020304" pitchFamily="18" charset="0"/>
              </a:rPr>
              <a:t>AssetImpact</a:t>
            </a:r>
            <a:r>
              <a:rPr lang="en-GB" sz="1000" dirty="0">
                <a:ea typeface="Calibri" panose="020F0502020204030204" pitchFamily="34" charset="0"/>
                <a:cs typeface="Times New Roman" panose="02020603050405020304" pitchFamily="18" charset="0"/>
              </a:rPr>
              <a:t>. The stress-test model used is the 1in1000 T-Risk model. Further information on the methodology can be found at </a:t>
            </a:r>
            <a:r>
              <a:rPr lang="en-GB" sz="1000" dirty="0">
                <a:ea typeface="Calibri" panose="020F0502020204030204" pitchFamily="34" charset="0"/>
                <a:cs typeface="Times New Roman" panose="02020603050405020304" pitchFamily="18" charset="0"/>
                <a:hlinkClick r:id="rId2"/>
              </a:rPr>
              <a:t>www.1in1000.com</a:t>
            </a:r>
            <a:r>
              <a:rPr lang="en-GB" sz="1000" dirty="0">
                <a:ea typeface="Calibri" panose="020F0502020204030204" pitchFamily="34" charset="0"/>
                <a:cs typeface="Times New Roman" panose="02020603050405020304" pitchFamily="18" charset="0"/>
              </a:rPr>
              <a:t>. </a:t>
            </a:r>
          </a:p>
          <a:p>
            <a:pPr marL="0" indent="0" algn="just">
              <a:lnSpc>
                <a:spcPct val="115000"/>
              </a:lnSpc>
              <a:spcAft>
                <a:spcPts val="800"/>
              </a:spcAft>
              <a:buNone/>
            </a:pPr>
            <a:r>
              <a:rPr lang="en-GB" sz="1000" dirty="0">
                <a:solidFill>
                  <a:srgbClr val="000000"/>
                </a:solidFill>
                <a:effectLst/>
                <a:ea typeface="Arial Unicode MS"/>
              </a:rPr>
              <a:t>we integrate a variety of scenarios with the same overall target of below 2°C from four different scenario providers – the Network for Greening the Financial System (NGFS), the International Energy Agency (IEA), the Inevitable Policy Response (IPR) and the Institute For New Economic Thinking (INET) at the University of Oxford – into one consistent climate transition stress testing framework ‘TRISK’ developed by Baer et al. (2022), hosted and maintained by the 1in1000 Initiative. We show the difference in financial market risk – transition-related changes in the net present valuation (NPV) - and credit risk – transition related changes in the probability </a:t>
            </a:r>
            <a:r>
              <a:rPr lang="en-GB" sz="1000" dirty="0" err="1">
                <a:solidFill>
                  <a:srgbClr val="000000"/>
                </a:solidFill>
                <a:effectLst/>
                <a:ea typeface="Arial Unicode MS"/>
              </a:rPr>
              <a:t>oif</a:t>
            </a:r>
            <a:r>
              <a:rPr lang="en-GB" sz="1000" dirty="0">
                <a:solidFill>
                  <a:srgbClr val="000000"/>
                </a:solidFill>
                <a:effectLst/>
                <a:ea typeface="Arial Unicode MS"/>
              </a:rPr>
              <a:t> default (PD) - for a set of global energy firms in the power, oil, gas and coal sector across above-mentioned scenarios. Importantly, in our exercise we keep constant all other TRISK model assumptions, to isolate the effect of the different scenario pathways. This exercise closely follows </a:t>
            </a:r>
            <a:r>
              <a:rPr lang="en-GB" sz="1000" dirty="0" err="1">
                <a:solidFill>
                  <a:srgbClr val="000000"/>
                </a:solidFill>
                <a:effectLst/>
                <a:ea typeface="Arial Unicode MS"/>
              </a:rPr>
              <a:t>acamdemic</a:t>
            </a:r>
            <a:r>
              <a:rPr lang="en-GB" sz="1000" dirty="0">
                <a:solidFill>
                  <a:srgbClr val="000000"/>
                </a:solidFill>
                <a:effectLst/>
                <a:ea typeface="Arial Unicode MS"/>
              </a:rPr>
              <a:t> work by Gasparini et al. (2022), which outlines more in detail the analysis undertaken and provides an overview of the </a:t>
            </a:r>
            <a:r>
              <a:rPr lang="en-GB" sz="1000" dirty="0" err="1">
                <a:solidFill>
                  <a:srgbClr val="000000"/>
                </a:solidFill>
                <a:effectLst/>
                <a:ea typeface="Arial Unicode MS"/>
              </a:rPr>
              <a:t>qualitiative</a:t>
            </a:r>
            <a:r>
              <a:rPr lang="en-GB" sz="1000" dirty="0">
                <a:solidFill>
                  <a:srgbClr val="000000"/>
                </a:solidFill>
                <a:effectLst/>
                <a:ea typeface="Arial Unicode MS"/>
              </a:rPr>
              <a:t> and </a:t>
            </a:r>
            <a:r>
              <a:rPr lang="en-GB" sz="1000" dirty="0" err="1">
                <a:solidFill>
                  <a:srgbClr val="000000"/>
                </a:solidFill>
                <a:effectLst/>
                <a:ea typeface="Arial Unicode MS"/>
              </a:rPr>
              <a:t>quantitive</a:t>
            </a:r>
            <a:r>
              <a:rPr lang="en-GB" sz="1000" dirty="0">
                <a:solidFill>
                  <a:srgbClr val="000000"/>
                </a:solidFill>
                <a:effectLst/>
                <a:ea typeface="Arial Unicode MS"/>
              </a:rPr>
              <a:t> differences across the </a:t>
            </a:r>
            <a:r>
              <a:rPr lang="en-GB" sz="1000" dirty="0" err="1">
                <a:solidFill>
                  <a:srgbClr val="000000"/>
                </a:solidFill>
                <a:effectLst/>
                <a:ea typeface="Arial Unicode MS"/>
              </a:rPr>
              <a:t>sceanrios</a:t>
            </a:r>
            <a:r>
              <a:rPr lang="en-GB" sz="1000" dirty="0">
                <a:solidFill>
                  <a:srgbClr val="000000"/>
                </a:solidFill>
                <a:effectLst/>
                <a:ea typeface="Arial Unicode MS"/>
              </a:rPr>
              <a:t> used to help interpretability of our results. </a:t>
            </a:r>
            <a:endParaRPr lang="en-GB" sz="1000" dirty="0">
              <a:ea typeface="Arial Unicode MS"/>
            </a:endParaRPr>
          </a:p>
          <a:p>
            <a:pPr marL="0" indent="0" algn="just">
              <a:lnSpc>
                <a:spcPct val="115000"/>
              </a:lnSpc>
              <a:spcAft>
                <a:spcPts val="800"/>
              </a:spcAft>
              <a:buNone/>
            </a:pPr>
            <a:r>
              <a:rPr lang="en-GB" sz="1000" dirty="0">
                <a:solidFill>
                  <a:srgbClr val="000000"/>
                </a:solidFill>
                <a:effectLst/>
                <a:ea typeface="Arial Unicode MS"/>
              </a:rPr>
              <a:t>The way in which the TRISK model is constructed allows to simulate a tail event affecting the valuation and probability of defaults of energy companies. In the model, some climate-adjusted economic parameters affect the physical production of firms, induce additional costs, and shift market shares according to the alignment of firms with decarbonisation pathways. This alters the firms’ cost structure and production mix across technologies and business units (e.g., electricity produced from solar or coal power plants) and impacts their income and profitability. Asset and firm-level impacts are translated into equity valuation changes, through a discounted cash flow model and subsequently into a time-horizon adjusted Merton credit risk framework. The model takes into consideration the comparative advantage of firms throughout the transition based on stipulated forward-looking production plans and scenarios around demand and unit cost developments. We use this model to neutralise the methodological differences and focus on the scale of climate uncertainty. For a more comprehensive review of the TRISK methodology refer to Baer et al. (2022). </a:t>
            </a:r>
            <a:endParaRPr lang="en-GB" sz="1000" dirty="0">
              <a:ea typeface="Arial Unicode MS"/>
            </a:endParaRPr>
          </a:p>
          <a:p>
            <a:pPr marL="0" indent="0" algn="just">
              <a:lnSpc>
                <a:spcPct val="115000"/>
              </a:lnSpc>
              <a:spcAft>
                <a:spcPts val="800"/>
              </a:spcAft>
              <a:buNone/>
            </a:pPr>
            <a:r>
              <a:rPr lang="en-GB" sz="1000" dirty="0">
                <a:solidFill>
                  <a:srgbClr val="000000"/>
                </a:solidFill>
                <a:effectLst/>
                <a:ea typeface="Arial Unicode MS"/>
              </a:rPr>
              <a:t>We focus on two key scenario variables which are the input of the TRISK model: (1) the production decarbonisation trajectories per energy generation technology that is required in each scenario to achieve their respective climate mitigation outcomes; and (2) the evolution of the levelized cost of electricity (LCOE) for each technology, which represents the comparative cost advantages across firms’ production based on their technology mix. Loosely speaking, we analyse the impact of transition risk for each of the firms under different scenario assumptions around the associated speed and level of disruption created in the global energy mix, as well as different manifestations of the evolution of energy technology costs that impact the market share and cost structure of the analysed firms. Our analysis focuses on four scenarios, namely the IEA’s Sustainable Development Scenario (IEA), the NGFS Net Zero 2050 scenario (NGFS), IPR Forecast Policy Scenario and Required Policy Scenario, </a:t>
            </a:r>
            <a:r>
              <a:rPr lang="en-GB" sz="1000" dirty="0">
                <a:solidFill>
                  <a:srgbClr val="000000"/>
                </a:solidFill>
                <a:ea typeface="Arial Unicode MS"/>
              </a:rPr>
              <a:t>a</a:t>
            </a:r>
            <a:r>
              <a:rPr lang="en-GB" sz="1000" dirty="0">
                <a:solidFill>
                  <a:srgbClr val="000000"/>
                </a:solidFill>
                <a:effectLst/>
                <a:ea typeface="Arial Unicode MS"/>
              </a:rPr>
              <a:t>nd INET’s Fast Transition scenario (INET). These scenarios depict significant variation in how the energy mix is changing in the transition and how costs for low and high-carbon technologies change. For instance, the speed of technological innovation is an important driver around the deployment of renewable energy and the scale of disruption across the energy system. Some studies highlight how a faster drop in the cost of renewable energy might lead to a faster uptake of renewables in the near future (Way et al., 2021). Importantly, some energy scenarios by the IEA do not properly account for these issues and have failed to realistically forecast the speed of renewable energy technology advance (Farmer et al. 2015). </a:t>
            </a:r>
            <a:endParaRPr lang="en-GB" sz="1000" dirty="0">
              <a:effectLst/>
              <a:ea typeface="Arial Unicode MS"/>
            </a:endParaRPr>
          </a:p>
          <a:p>
            <a:pPr algn="just">
              <a:lnSpc>
                <a:spcPct val="115000"/>
              </a:lnSpc>
              <a:spcAft>
                <a:spcPts val="800"/>
              </a:spcAft>
            </a:pPr>
            <a:r>
              <a:rPr lang="en-GB" sz="1000" dirty="0">
                <a:solidFill>
                  <a:srgbClr val="000000"/>
                </a:solidFill>
                <a:effectLst/>
                <a:ea typeface="Arial Unicode MS"/>
              </a:rPr>
              <a:t> </a:t>
            </a:r>
            <a:endParaRPr lang="en-GB" sz="1000" dirty="0">
              <a:effectLst/>
              <a:ea typeface="Arial Unicode MS"/>
            </a:endParaRPr>
          </a:p>
          <a:p>
            <a:pPr marL="0" indent="0">
              <a:spcBef>
                <a:spcPts val="0"/>
              </a:spcBef>
              <a:buNone/>
            </a:pPr>
            <a:endParaRPr lang="en-GB" sz="1000" dirty="0">
              <a:ea typeface="Calibri" panose="020F0502020204030204" pitchFamily="34" charset="0"/>
              <a:cs typeface="Times New Roman" panose="02020603050405020304" pitchFamily="18" charset="0"/>
            </a:endParaRPr>
          </a:p>
          <a:p>
            <a:pPr marL="0" indent="0">
              <a:spcBef>
                <a:spcPts val="0"/>
              </a:spcBef>
              <a:buNone/>
            </a:pPr>
            <a:endParaRPr lang="en-GB" sz="1000" dirty="0"/>
          </a:p>
        </p:txBody>
      </p:sp>
    </p:spTree>
    <p:extLst>
      <p:ext uri="{BB962C8B-B14F-4D97-AF65-F5344CB8AC3E}">
        <p14:creationId xmlns:p14="http://schemas.microsoft.com/office/powerpoint/2010/main" val="193338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AE170-0DD5-F226-5F42-5D75AB6FF3DD}"/>
              </a:ext>
            </a:extLst>
          </p:cNvPr>
          <p:cNvSpPr>
            <a:spLocks noGrp="1"/>
          </p:cNvSpPr>
          <p:nvPr>
            <p:ph type="title"/>
          </p:nvPr>
        </p:nvSpPr>
        <p:spPr>
          <a:xfrm>
            <a:off x="2110740" y="2063040"/>
            <a:ext cx="7902836" cy="2089860"/>
          </a:xfrm>
        </p:spPr>
        <p:txBody>
          <a:bodyPr>
            <a:noAutofit/>
          </a:bodyPr>
          <a:lstStyle/>
          <a:p>
            <a:r>
              <a:rPr lang="en-GB" sz="3200" dirty="0"/>
              <a:t>FINDING #1: Scenarios with similar ambition levels may yield significantly different financial impacts</a:t>
            </a:r>
          </a:p>
        </p:txBody>
      </p:sp>
    </p:spTree>
    <p:extLst>
      <p:ext uri="{BB962C8B-B14F-4D97-AF65-F5344CB8AC3E}">
        <p14:creationId xmlns:p14="http://schemas.microsoft.com/office/powerpoint/2010/main" val="1812736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A55C19-0381-4A6E-A546-A301C83ED52F}"/>
              </a:ext>
            </a:extLst>
          </p:cNvPr>
          <p:cNvSpPr>
            <a:spLocks noGrp="1"/>
          </p:cNvSpPr>
          <p:nvPr>
            <p:ph type="title"/>
          </p:nvPr>
        </p:nvSpPr>
        <p:spPr>
          <a:xfrm>
            <a:off x="838198" y="547815"/>
            <a:ext cx="5167185" cy="1680519"/>
          </a:xfrm>
        </p:spPr>
        <p:txBody>
          <a:bodyPr vert="horz" lIns="91440" tIns="45720" rIns="91440" bIns="45720" rtlCol="0" anchor="ctr">
            <a:normAutofit/>
          </a:bodyPr>
          <a:lstStyle/>
          <a:p>
            <a:pPr>
              <a:spcAft>
                <a:spcPts val="800"/>
              </a:spcAft>
            </a:pPr>
            <a:r>
              <a:rPr lang="en-US" sz="2800"/>
              <a:t>Key Finding #1: Scenarios with similar ambition levels may yield significantly different financial impacts</a:t>
            </a:r>
            <a:endParaRPr lang="en-US" sz="2800">
              <a:effectLst/>
            </a:endParaRPr>
          </a:p>
        </p:txBody>
      </p:sp>
      <p:sp>
        <p:nvSpPr>
          <p:cNvPr id="3" name="Content Placeholder 2">
            <a:extLst>
              <a:ext uri="{FF2B5EF4-FFF2-40B4-BE49-F238E27FC236}">
                <a16:creationId xmlns:a16="http://schemas.microsoft.com/office/drawing/2014/main" id="{EEAE8E96-44A8-4CEF-A15C-36ED378E29D9}"/>
              </a:ext>
            </a:extLst>
          </p:cNvPr>
          <p:cNvSpPr>
            <a:spLocks noGrp="1"/>
          </p:cNvSpPr>
          <p:nvPr>
            <p:ph sz="half" idx="1"/>
          </p:nvPr>
        </p:nvSpPr>
        <p:spPr>
          <a:xfrm>
            <a:off x="6186619" y="547815"/>
            <a:ext cx="5178960" cy="3290760"/>
          </a:xfrm>
        </p:spPr>
        <p:txBody>
          <a:bodyPr vert="horz" lIns="91440" tIns="45720" rIns="91440" bIns="45720" rtlCol="0" anchor="ctr">
            <a:normAutofit/>
          </a:bodyPr>
          <a:lstStyle/>
          <a:p>
            <a:pPr marL="0" indent="0">
              <a:spcAft>
                <a:spcPts val="800"/>
              </a:spcAft>
              <a:buNone/>
            </a:pPr>
            <a:r>
              <a:rPr lang="en-US" sz="1200" b="1" dirty="0"/>
              <a:t>The figure below highlights the distribution of companies' value change across six scenarios. </a:t>
            </a:r>
          </a:p>
          <a:p>
            <a:pPr marL="0" indent="0">
              <a:spcAft>
                <a:spcPts val="800"/>
              </a:spcAft>
              <a:buNone/>
            </a:pPr>
            <a:r>
              <a:rPr lang="en-US" sz="1200" dirty="0"/>
              <a:t>The Oxford scenarios demonstrate both significantly higher down- and upside for power companies and the REMIND scenario the lowest. Whereas around 1,000 companies lose more than 20% of their value in the Oxford scenario, that number is around 500 for REMIND. The analysis highlights the potential significant ramifications of scenario choice by financial supervisors. It also highlights the small but meaningful number of “winners” from the transition. Given the impact of forward-looking production and capex plans in the T-RISK model, these winners are concentrated among companies driving the transition.</a:t>
            </a:r>
          </a:p>
          <a:p>
            <a:pPr marL="0" indent="0">
              <a:spcAft>
                <a:spcPts val="800"/>
              </a:spcAft>
              <a:buNone/>
            </a:pPr>
            <a:r>
              <a:rPr lang="en-US" sz="1200" dirty="0"/>
              <a:t>The second chart on distribution further highlights the dramatic differences where in the distribution companies may sit and the “two peaks” reality of climate scenarios across “no / limited impact and “high impact”, reinforcing the non-linearity and non-normal distribution of climate losses.</a:t>
            </a:r>
          </a:p>
          <a:p>
            <a:pPr marL="0" indent="0">
              <a:spcAft>
                <a:spcPts val="800"/>
              </a:spcAft>
              <a:buNone/>
            </a:pPr>
            <a:endParaRPr lang="en-US" sz="1200" dirty="0"/>
          </a:p>
        </p:txBody>
      </p:sp>
      <p:pic>
        <p:nvPicPr>
          <p:cNvPr id="5" name="Picture 4" descr="A picture containing text, screenshot, plot, line&#10;&#10;Description automatically generated">
            <a:extLst>
              <a:ext uri="{FF2B5EF4-FFF2-40B4-BE49-F238E27FC236}">
                <a16:creationId xmlns:a16="http://schemas.microsoft.com/office/drawing/2014/main" id="{FA7FA380-A19C-A265-12E4-9C1BBE82FB04}"/>
              </a:ext>
            </a:extLst>
          </p:cNvPr>
          <p:cNvPicPr>
            <a:picLocks noChangeAspect="1"/>
          </p:cNvPicPr>
          <p:nvPr/>
        </p:nvPicPr>
        <p:blipFill>
          <a:blip r:embed="rId2"/>
          <a:stretch>
            <a:fillRect/>
          </a:stretch>
        </p:blipFill>
        <p:spPr>
          <a:xfrm>
            <a:off x="6094475" y="3713015"/>
            <a:ext cx="5372150" cy="2880000"/>
          </a:xfrm>
          <a:prstGeom prst="rect">
            <a:avLst/>
          </a:prstGeom>
        </p:spPr>
      </p:pic>
      <p:pic>
        <p:nvPicPr>
          <p:cNvPr id="7" name="Picture 6" descr="A picture containing text, screenshot, diagram, line&#10;&#10;Description automatically generated">
            <a:extLst>
              <a:ext uri="{FF2B5EF4-FFF2-40B4-BE49-F238E27FC236}">
                <a16:creationId xmlns:a16="http://schemas.microsoft.com/office/drawing/2014/main" id="{57DC219C-3CDF-3E2B-12FF-2F243A111837}"/>
              </a:ext>
            </a:extLst>
          </p:cNvPr>
          <p:cNvPicPr>
            <a:picLocks noChangeAspect="1"/>
          </p:cNvPicPr>
          <p:nvPr/>
        </p:nvPicPr>
        <p:blipFill>
          <a:blip r:embed="rId3"/>
          <a:stretch>
            <a:fillRect/>
          </a:stretch>
        </p:blipFill>
        <p:spPr>
          <a:xfrm>
            <a:off x="583251" y="3713015"/>
            <a:ext cx="5322783" cy="2880000"/>
          </a:xfrm>
          <a:prstGeom prst="rect">
            <a:avLst/>
          </a:prstGeom>
        </p:spPr>
      </p:pic>
    </p:spTree>
    <p:extLst>
      <p:ext uri="{BB962C8B-B14F-4D97-AF65-F5344CB8AC3E}">
        <p14:creationId xmlns:p14="http://schemas.microsoft.com/office/powerpoint/2010/main" val="157468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AE170-0DD5-F226-5F42-5D75AB6FF3DD}"/>
              </a:ext>
            </a:extLst>
          </p:cNvPr>
          <p:cNvSpPr>
            <a:spLocks noGrp="1"/>
          </p:cNvSpPr>
          <p:nvPr>
            <p:ph type="title"/>
          </p:nvPr>
        </p:nvSpPr>
        <p:spPr>
          <a:xfrm>
            <a:off x="2110740" y="2063040"/>
            <a:ext cx="7902836" cy="2089860"/>
          </a:xfrm>
        </p:spPr>
        <p:txBody>
          <a:bodyPr>
            <a:noAutofit/>
          </a:bodyPr>
          <a:lstStyle/>
          <a:p>
            <a:r>
              <a:rPr lang="en-GB" sz="3200" dirty="0"/>
              <a:t>FINDING #2: At firm level, there is limited to no correlation between different scenarios in terms of financial impacts</a:t>
            </a:r>
          </a:p>
        </p:txBody>
      </p:sp>
    </p:spTree>
    <p:extLst>
      <p:ext uri="{BB962C8B-B14F-4D97-AF65-F5344CB8AC3E}">
        <p14:creationId xmlns:p14="http://schemas.microsoft.com/office/powerpoint/2010/main" val="4277772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8">
      <a:majorFont>
        <a:latin typeface="Trade Gothic Next Heavy"/>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1565</TotalTime>
  <Words>2623</Words>
  <Application>Microsoft Office PowerPoint</Application>
  <PresentationFormat>Widescreen</PresentationFormat>
  <Paragraphs>73</Paragraphs>
  <Slides>19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Garamond</vt:lpstr>
      <vt:lpstr>ITC Cheltenham Std Light Cn</vt:lpstr>
      <vt:lpstr>Trade Gothic Next Heavy</vt:lpstr>
      <vt:lpstr>Office Theme</vt:lpstr>
      <vt:lpstr>This is the way…or is it?</vt:lpstr>
      <vt:lpstr>PowerPoint Presentation</vt:lpstr>
      <vt:lpstr>INTRODUCTION</vt:lpstr>
      <vt:lpstr>Summary of key findings</vt:lpstr>
      <vt:lpstr>PowerPoint Presentation</vt:lpstr>
      <vt:lpstr>Quick note on methodology</vt:lpstr>
      <vt:lpstr>FINDING #1: Scenarios with similar ambition levels may yield significantly different financial impacts</vt:lpstr>
      <vt:lpstr>Key Finding #1: Scenarios with similar ambition levels may yield significantly different financial impacts</vt:lpstr>
      <vt:lpstr>FINDING #2: At firm level, there is limited to no correlation between different scenarios in terms of financial impacts</vt:lpstr>
      <vt:lpstr>Key Finding #2: At firm level, there is limited to no correlation between different scenarios in terms of financial impacts</vt:lpstr>
      <vt:lpstr>PowerPoint Presentation</vt:lpstr>
      <vt:lpstr>PowerPoint Presentation</vt:lpstr>
      <vt:lpstr>FINDING #3: Even when filtering those companies that have a negative shock across scenarios, the overall shock levels can be dramatically different</vt:lpstr>
      <vt:lpstr>Key Finding #3: Even when filtering those companies that have a negative shock across scenarios, the overall shock levels can be dramatically different</vt:lpstr>
      <vt:lpstr>PowerPoint Presentation</vt:lpstr>
      <vt:lpstr>FINDING #4: Crucially, the difference between NGFS scenarios suggest that the NGFS scenarios have a limited impact on comparability </vt:lpstr>
      <vt:lpstr>Key Finding #4: Crucially, the difference between NGFS scenarios suggest that the NGFS scenarios have a limited impact on comparability </vt:lpstr>
      <vt:lpstr>Implications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Jakob Thomae</cp:lastModifiedBy>
  <cp:revision>41</cp:revision>
  <dcterms:created xsi:type="dcterms:W3CDTF">2021-01-27T11:18:26Z</dcterms:created>
  <dcterms:modified xsi:type="dcterms:W3CDTF">2023-06-18T19:00:57Z</dcterms:modified>
</cp:coreProperties>
</file>